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mov" ContentType="video/quicktime"/>
  <Default Extension="tif" ContentType="image/tiff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60" r:id="rId3"/>
    <p:sldId id="524" r:id="rId4"/>
    <p:sldId id="522" r:id="rId5"/>
    <p:sldId id="482" r:id="rId6"/>
    <p:sldId id="518" r:id="rId7"/>
    <p:sldId id="511" r:id="rId8"/>
    <p:sldId id="417" r:id="rId9"/>
    <p:sldId id="507" r:id="rId10"/>
    <p:sldId id="487" r:id="rId11"/>
    <p:sldId id="483" r:id="rId12"/>
    <p:sldId id="477" r:id="rId13"/>
    <p:sldId id="354" r:id="rId14"/>
    <p:sldId id="458" r:id="rId15"/>
    <p:sldId id="436" r:id="rId16"/>
    <p:sldId id="444" r:id="rId17"/>
    <p:sldId id="525" r:id="rId18"/>
    <p:sldId id="466" r:id="rId19"/>
    <p:sldId id="519" r:id="rId20"/>
    <p:sldId id="523" r:id="rId21"/>
    <p:sldId id="401" r:id="rId22"/>
    <p:sldId id="488" r:id="rId23"/>
    <p:sldId id="29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735">
          <p15:clr>
            <a:srgbClr val="A4A3A4"/>
          </p15:clr>
        </p15:guide>
        <p15:guide id="4" orient="horz" pos="2159">
          <p15:clr>
            <a:srgbClr val="A4A3A4"/>
          </p15:clr>
        </p15:guide>
        <p15:guide id="5" orient="horz" pos="2207">
          <p15:clr>
            <a:srgbClr val="A4A3A4"/>
          </p15:clr>
        </p15:guide>
        <p15:guide id="6" pos="3360">
          <p15:clr>
            <a:srgbClr val="A4A3A4"/>
          </p15:clr>
        </p15:guide>
        <p15:guide id="7" orient="horz" pos="3119">
          <p15:clr>
            <a:srgbClr val="A4A3A4"/>
          </p15:clr>
        </p15:guide>
        <p15:guide id="8" orient="horz" pos="1919">
          <p15:clr>
            <a:srgbClr val="A4A3A4"/>
          </p15:clr>
        </p15:guide>
        <p15:guide id="9" pos="576">
          <p15:clr>
            <a:srgbClr val="A4A3A4"/>
          </p15:clr>
        </p15:guide>
        <p15:guide id="10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C41D"/>
    <a:srgbClr val="42BA11"/>
    <a:srgbClr val="77D60E"/>
    <a:srgbClr val="36C5FF"/>
    <a:srgbClr val="A07DCC"/>
    <a:srgbClr val="B88FEA"/>
    <a:srgbClr val="8AD688"/>
    <a:srgbClr val="3BF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0" autoAdjust="0"/>
    <p:restoredTop sz="94746"/>
  </p:normalViewPr>
  <p:slideViewPr>
    <p:cSldViewPr showGuides="1">
      <p:cViewPr>
        <p:scale>
          <a:sx n="100" d="100"/>
          <a:sy n="100" d="100"/>
        </p:scale>
        <p:origin x="552" y="-280"/>
      </p:cViewPr>
      <p:guideLst>
        <p:guide orient="horz" pos="4319"/>
        <p:guide pos="2880"/>
        <p:guide orient="horz" pos="2735"/>
        <p:guide orient="horz" pos="2159"/>
        <p:guide orient="horz" pos="2207"/>
        <p:guide pos="3360"/>
        <p:guide orient="horz" pos="3119"/>
        <p:guide orient="horz" pos="1919"/>
        <p:guide pos="576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8" Type="http://schemas.openxmlformats.org/officeDocument/2006/relationships/image" Target="../media/image18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DCA99-8253-B042-A361-C7B98B3D3725}" type="datetime1">
              <a:rPr lang="en-US" smtClean="0"/>
              <a:t>9/27/17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3A946-4A0A-5D42-A50E-132A0487D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922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3B1CC-5C1B-3E4B-8E95-0F565BB2E2E1}" type="datetime1">
              <a:rPr lang="en-US" smtClean="0"/>
              <a:t>9/27/17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33A4F-461B-DE4B-ACF2-9085ACA3A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05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86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65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65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56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01D78-F4D3-D841-9E55-884E3916D62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50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01D78-F4D3-D841-9E55-884E3916D62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50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48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A209-ED3D-7E4A-B7BA-ECB11F35F9C9}" type="datetime3">
              <a:rPr lang="en-US" smtClean="0"/>
              <a:t>27 September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PLACIDI - NOCE - Arcidosso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3C19-53F9-9F43-AEFF-D461FD7A6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1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9B0D-338C-CE43-81BD-C842896B3906}" type="datetime3">
              <a:rPr lang="en-US" smtClean="0"/>
              <a:t>27 September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PLACIDI - NOCE - Arcidosso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3C19-53F9-9F43-AEFF-D461FD7A6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FDF9-880E-EB4B-9E4A-2E050AD7F25F}" type="datetime3">
              <a:rPr lang="en-US" smtClean="0"/>
              <a:t>27 September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PLACIDI - NOCE - Arcidosso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3C19-53F9-9F43-AEFF-D461FD7A6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3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A587-312E-5446-BDAB-526DBC3EC231}" type="datetime3">
              <a:rPr lang="en-US" smtClean="0"/>
              <a:t>27 September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PLACIDI - NOCE - Arcidosso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3C19-53F9-9F43-AEFF-D461FD7A6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63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4706-455B-EA47-A1AD-EAB0714653FD}" type="datetime3">
              <a:rPr lang="en-US" smtClean="0"/>
              <a:t>27 September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PLACIDI - NOCE - Arcidosso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3C19-53F9-9F43-AEFF-D461FD7A6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E5C81-ACEC-7C44-87DE-33EF6E1CAFE9}" type="datetime3">
              <a:rPr lang="en-US" smtClean="0"/>
              <a:t>27 September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PLACIDI - NOCE - Arcidosso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3C19-53F9-9F43-AEFF-D461FD7A6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5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9B40-97C9-624A-ABE9-464BC4C25164}" type="datetime3">
              <a:rPr lang="en-US" smtClean="0"/>
              <a:t>27 September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PLACIDI - NOCE - Arcidosso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3C19-53F9-9F43-AEFF-D461FD7A6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2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C8EE-40D3-B044-9141-B7D1278C8C96}" type="datetime3">
              <a:rPr lang="en-US" smtClean="0"/>
              <a:t>27 September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PLACIDI - NOCE - Arcidosso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3C19-53F9-9F43-AEFF-D461FD7A6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03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F9E3-03A2-F14C-9EA7-1D9216AAE2EB}" type="datetime3">
              <a:rPr lang="en-US" smtClean="0"/>
              <a:t>27 September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PLACIDI - NOCE - Arcidosso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3C19-53F9-9F43-AEFF-D461FD7A6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80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A976-19EA-8944-88E8-CA38972AA367}" type="datetime3">
              <a:rPr lang="en-US" smtClean="0"/>
              <a:t>27 September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PLACIDI - NOCE - Arcidosso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3C19-53F9-9F43-AEFF-D461FD7A6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86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AE5C1-09D9-7C4F-9FD3-46BD14F4F461}" type="datetime3">
              <a:rPr lang="en-US" smtClean="0"/>
              <a:t>27 September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PLACIDI - NOCE - Arcidosso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3C19-53F9-9F43-AEFF-D461FD7A6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8B64C-2D15-E14C-9E3A-AADF09D008C2}" type="datetime3">
              <a:rPr lang="en-US" smtClean="0"/>
              <a:t>27 September 2017</a:t>
            </a:fld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M. PLACIDI - NOCE - Arcidosso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13C19-53F9-9F43-AEFF-D461FD7A6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6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15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16.e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17.e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1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2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3.emf"/><Relationship Id="rId10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emf"/><Relationship Id="rId12" Type="http://schemas.openxmlformats.org/officeDocument/2006/relationships/oleObject" Target="../embeddings/oleObject13.bin"/><Relationship Id="rId13" Type="http://schemas.openxmlformats.org/officeDocument/2006/relationships/image" Target="../media/image22.emf"/><Relationship Id="rId14" Type="http://schemas.openxmlformats.org/officeDocument/2006/relationships/oleObject" Target="../embeddings/oleObject14.bin"/><Relationship Id="rId15" Type="http://schemas.openxmlformats.org/officeDocument/2006/relationships/image" Target="../media/image2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9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20.emf"/><Relationship Id="rId8" Type="http://schemas.openxmlformats.org/officeDocument/2006/relationships/oleObject" Target="../embeddings/oleObject11.bin"/><Relationship Id="rId9" Type="http://schemas.openxmlformats.org/officeDocument/2006/relationships/image" Target="../media/image18.emf"/><Relationship Id="rId10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26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24.emf"/><Relationship Id="rId7" Type="http://schemas.openxmlformats.org/officeDocument/2006/relationships/image" Target="../media/image27.e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2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9.e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3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t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emf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8417" y="1447800"/>
            <a:ext cx="7315200" cy="1828800"/>
          </a:xfrm>
          <a:solidFill>
            <a:srgbClr val="FFFF00"/>
          </a:solidFill>
          <a:ln w="15875">
            <a:noFill/>
          </a:ln>
          <a:effectLst>
            <a:glow rad="101600">
              <a:srgbClr val="3366FF">
                <a:alpha val="75000"/>
              </a:srgbClr>
            </a:glow>
            <a:innerShdw blurRad="63500" dist="50800" dir="13500000">
              <a:srgbClr val="0000FF">
                <a:alpha val="50000"/>
              </a:srgbClr>
            </a:innerShdw>
          </a:effectLst>
        </p:spPr>
        <p:txBody>
          <a:bodyPr tIns="731520" bIns="0">
            <a:no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  <a:latin typeface="Book Antiqua"/>
                <a:cs typeface="Book Antiqua"/>
              </a:rPr>
              <a:t>A Compact FEL-Driven </a:t>
            </a:r>
            <a:br>
              <a:rPr lang="en-US" sz="3000" b="1" dirty="0" smtClean="0">
                <a:solidFill>
                  <a:srgbClr val="0000FF"/>
                </a:solidFill>
                <a:latin typeface="Book Antiqua"/>
                <a:cs typeface="Book Antiqua"/>
              </a:rPr>
            </a:br>
            <a:r>
              <a:rPr lang="en-US" sz="3000" b="1" dirty="0" smtClean="0">
                <a:solidFill>
                  <a:srgbClr val="0000FF"/>
                </a:solidFill>
                <a:latin typeface="Book Antiqua"/>
                <a:cs typeface="Book Antiqua"/>
              </a:rPr>
              <a:t>Inverse Compton Scattering </a:t>
            </a:r>
            <a:br>
              <a:rPr lang="en-US" sz="3000" b="1" dirty="0" smtClean="0">
                <a:solidFill>
                  <a:srgbClr val="0000FF"/>
                </a:solidFill>
                <a:latin typeface="Book Antiqua"/>
                <a:cs typeface="Book Antiqua"/>
              </a:rPr>
            </a:br>
            <a:r>
              <a:rPr lang="en-US" sz="3000" b="1" dirty="0" smtClean="0">
                <a:solidFill>
                  <a:srgbClr val="0000FF"/>
                </a:solidFill>
                <a:latin typeface="Book Antiqua"/>
                <a:cs typeface="Book Antiqua"/>
              </a:rPr>
              <a:t>High-Energy Gamma Ray Source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490425" y="3918972"/>
            <a:ext cx="6167073" cy="1234184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none" tIns="91440" bIns="13716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latin typeface="Book Antiqua"/>
                <a:cs typeface="Book Antiqua"/>
              </a:rPr>
              <a:t>M. Placidi, S. Di </a:t>
            </a:r>
            <a:r>
              <a:rPr lang="en-US" sz="2200" dirty="0" err="1" smtClean="0">
                <a:solidFill>
                  <a:srgbClr val="0000FF"/>
                </a:solidFill>
                <a:latin typeface="Book Antiqua"/>
                <a:cs typeface="Book Antiqua"/>
              </a:rPr>
              <a:t>Mitri</a:t>
            </a:r>
            <a:r>
              <a:rPr lang="en-US" sz="2200" dirty="0" smtClean="0">
                <a:solidFill>
                  <a:srgbClr val="0000FF"/>
                </a:solidFill>
                <a:latin typeface="Book Antiqua"/>
                <a:cs typeface="Book Antiqua"/>
              </a:rPr>
              <a:t>, C. Pellegrini and G. Penn</a:t>
            </a:r>
          </a:p>
          <a:p>
            <a:r>
              <a:rPr lang="en-US" sz="1800" b="1" dirty="0" smtClean="0">
                <a:solidFill>
                  <a:srgbClr val="FF0000"/>
                </a:solidFill>
                <a:latin typeface="Book Antiqua"/>
                <a:cs typeface="Book Antiqua"/>
              </a:rPr>
              <a:t>NIM-A</a:t>
            </a:r>
            <a:r>
              <a:rPr lang="en-US" sz="1800" dirty="0" smtClean="0">
                <a:solidFill>
                  <a:srgbClr val="FF0000"/>
                </a:solidFill>
                <a:latin typeface="Book Antiqua"/>
                <a:cs typeface="Book Antiqua"/>
              </a:rPr>
              <a:t> 855 (2017) 55–60</a:t>
            </a:r>
            <a:endParaRPr lang="en-US" sz="1800" dirty="0">
              <a:solidFill>
                <a:srgbClr val="FF0000"/>
              </a:solidFill>
              <a:latin typeface="Book Antiqua"/>
              <a:cs typeface="Book Antiqua"/>
            </a:endParaRPr>
          </a:p>
          <a:p>
            <a:r>
              <a:rPr lang="hr-HR" sz="1800" dirty="0">
                <a:solidFill>
                  <a:schemeClr val="tx1"/>
                </a:solidFill>
                <a:latin typeface="Book Antiqua"/>
                <a:cs typeface="Book Antiqua"/>
              </a:rPr>
              <a:t> http:/</a:t>
            </a:r>
            <a:r>
              <a:rPr lang="hr-HR" sz="1800" dirty="0" smtClean="0">
                <a:solidFill>
                  <a:schemeClr val="tx1"/>
                </a:solidFill>
                <a:latin typeface="Book Antiqua"/>
                <a:cs typeface="Book Antiqua"/>
              </a:rPr>
              <a:t>/doi.org</a:t>
            </a:r>
            <a:r>
              <a:rPr lang="hr-HR" sz="1800" dirty="0">
                <a:solidFill>
                  <a:schemeClr val="tx1"/>
                </a:solidFill>
                <a:latin typeface="Book Antiqua"/>
                <a:cs typeface="Book Antiqua"/>
              </a:rPr>
              <a:t>/10.1016/j.nima.</a:t>
            </a:r>
            <a:r>
              <a:rPr lang="hr-HR" sz="1800" dirty="0" smtClean="0">
                <a:solidFill>
                  <a:schemeClr val="tx1"/>
                </a:solidFill>
                <a:latin typeface="Book Antiqua"/>
                <a:cs typeface="Book Antiqua"/>
              </a:rPr>
              <a:t>2017.02.072</a:t>
            </a:r>
            <a:endParaRPr lang="en-US" sz="1800" dirty="0">
              <a:solidFill>
                <a:schemeClr val="tx1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02481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A587-312E-5446-BDAB-526DBC3EC231}" type="datetime3">
              <a:rPr lang="en-US" smtClean="0"/>
              <a:t>27 September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PLACIDI - NOCE - Arcidosso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3C19-53F9-9F43-AEFF-D461FD7A6EBC}" type="slidenum">
              <a:rPr lang="en-US" smtClean="0"/>
              <a:t>10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487680"/>
            <a:ext cx="7315200" cy="7315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0000FF"/>
                </a:solidFill>
                <a:latin typeface="Book Antiqua"/>
                <a:cs typeface="Book Antiqua"/>
              </a:rPr>
              <a:t>IMMOVABLE</a:t>
            </a:r>
          </a:p>
        </p:txBody>
      </p:sp>
      <p:pic>
        <p:nvPicPr>
          <p:cNvPr id="9" name="Picture 8" descr="Riace_Bronzes_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884218"/>
            <a:ext cx="3235036" cy="4287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7400" y="1524000"/>
            <a:ext cx="2090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THE RIACE BRONZES</a:t>
            </a:r>
            <a:endParaRPr lang="en-US" sz="1400" b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Picture 3" descr="mic_vit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82750"/>
            <a:ext cx="1973580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603500" y="2717800"/>
            <a:ext cx="2536825" cy="3454400"/>
            <a:chOff x="2984500" y="2286000"/>
            <a:chExt cx="2536825" cy="3454400"/>
          </a:xfrm>
        </p:grpSpPr>
        <p:pic>
          <p:nvPicPr>
            <p:cNvPr id="13" name="Picture 4" descr="C:\Home\Rossella\Conferenze\CASALI\arte_scienza\presentazioni\immagini\david_foto_cretti_sx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500" y="2286000"/>
              <a:ext cx="2536825" cy="345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ight Arrow 13"/>
            <p:cNvSpPr>
              <a:spLocks/>
            </p:cNvSpPr>
            <p:nvPr/>
          </p:nvSpPr>
          <p:spPr>
            <a:xfrm rot="2700000">
              <a:off x="3578274" y="4047822"/>
              <a:ext cx="384048" cy="365760"/>
            </a:xfrm>
            <a:prstGeom prst="rightArrow">
              <a:avLst/>
            </a:prstGeom>
            <a:solidFill>
              <a:srgbClr val="3BFA2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628900" y="1905000"/>
            <a:ext cx="2480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ANKLE CRACKS IN</a:t>
            </a:r>
          </a:p>
          <a:p>
            <a:pPr algn="ctr"/>
            <a:r>
              <a:rPr lang="en-US" sz="14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MICHELANGELO’S DAVID </a:t>
            </a:r>
            <a:endParaRPr lang="en-US" sz="1400" b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072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A587-312E-5446-BDAB-526DBC3EC231}" type="datetime3">
              <a:rPr lang="en-US" smtClean="0"/>
              <a:t>27 September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PLACIDI - NOCE - Arcidosso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3C19-53F9-9F43-AEFF-D461FD7A6EBC}" type="slidenum">
              <a:rPr lang="en-US" smtClean="0"/>
              <a:t>11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14400" y="4328160"/>
            <a:ext cx="7315200" cy="548640"/>
          </a:xfrm>
          <a:prstGeom prst="rect">
            <a:avLst/>
          </a:prstGeom>
          <a:solidFill>
            <a:srgbClr val="000090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i="1" dirty="0" smtClean="0">
                <a:solidFill>
                  <a:srgbClr val="FFFF00"/>
                </a:solidFill>
                <a:latin typeface="Book Antiqua"/>
                <a:cs typeface="Book Antiqua"/>
              </a:rPr>
              <a:t>MORE COMPACT THAN SR-BASED SOURCES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288000"/>
            <a:ext cx="7315200" cy="7315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0000FF"/>
                </a:solidFill>
                <a:latin typeface="Book Antiqua"/>
                <a:cs typeface="Book Antiqua"/>
              </a:rPr>
              <a:t>NOVEL </a:t>
            </a:r>
            <a:r>
              <a:rPr lang="en-US" sz="2400" b="1" dirty="0" smtClean="0">
                <a:solidFill>
                  <a:srgbClr val="FF0000"/>
                </a:solidFill>
                <a:latin typeface="Book Antiqua"/>
                <a:cs typeface="Book Antiqua"/>
              </a:rPr>
              <a:t>COMPACT PHOTON SOURCE</a:t>
            </a:r>
            <a:endParaRPr lang="en-US" sz="2400" b="1" dirty="0">
              <a:solidFill>
                <a:srgbClr val="FF0000"/>
              </a:solidFill>
              <a:latin typeface="Book Antiqua"/>
              <a:cs typeface="Book Antiqu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14400" y="2720340"/>
            <a:ext cx="7315200" cy="1354836"/>
            <a:chOff x="914400" y="2186940"/>
            <a:chExt cx="7315200" cy="1354836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914400" y="2186940"/>
              <a:ext cx="7315200" cy="502920"/>
            </a:xfrm>
            <a:prstGeom prst="rect">
              <a:avLst/>
            </a:prstGeom>
            <a:solidFill>
              <a:srgbClr val="3BFA24"/>
            </a:solidFill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b="1" i="1" dirty="0" smtClean="0">
                  <a:solidFill>
                    <a:srgbClr val="000090"/>
                  </a:solidFill>
                  <a:latin typeface="Book Antiqua"/>
                  <a:cs typeface="Book Antiqua"/>
                </a:rPr>
                <a:t>TUNABLE AND MONOCHROMATIC </a:t>
              </a: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914400" y="2737104"/>
              <a:ext cx="7315200" cy="804672"/>
            </a:xfrm>
            <a:prstGeom prst="rect">
              <a:avLst/>
            </a:prstGeom>
            <a:solidFill>
              <a:srgbClr val="3BFA24"/>
            </a:solidFill>
            <a:ln>
              <a:noFill/>
            </a:ln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700" b="1" i="1" dirty="0" smtClean="0">
                  <a:solidFill>
                    <a:srgbClr val="000090"/>
                  </a:solidFill>
                  <a:latin typeface="Book Antiqua"/>
                  <a:cs typeface="Book Antiqua"/>
                </a:rPr>
                <a:t>BETTER ENERGY-EFFICIENCY THAN X-RAY TUBES</a:t>
              </a:r>
            </a:p>
            <a:p>
              <a:r>
                <a:rPr lang="en-US" sz="1700" b="1" i="1" dirty="0" smtClean="0">
                  <a:solidFill>
                    <a:srgbClr val="000090"/>
                  </a:solidFill>
                  <a:latin typeface="Book Antiqua"/>
                  <a:cs typeface="Book Antiqua"/>
                </a:rPr>
                <a:t>REDUCED RADIATION DOSE</a:t>
              </a:r>
            </a:p>
            <a:p>
              <a:r>
                <a:rPr lang="en-US" sz="1700" b="1" i="1" dirty="0" smtClean="0">
                  <a:solidFill>
                    <a:srgbClr val="000090"/>
                  </a:solidFill>
                  <a:latin typeface="Book Antiqua"/>
                  <a:cs typeface="Book Antiqua"/>
                </a:rPr>
                <a:t>IMPROVED IMAGING RESOLUTION</a:t>
              </a:r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914400" y="1752600"/>
            <a:ext cx="7315200" cy="6085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i="1" dirty="0" smtClean="0">
                <a:solidFill>
                  <a:srgbClr val="0000FF"/>
                </a:solidFill>
                <a:latin typeface="Book Antiqua"/>
                <a:cs typeface="Book Antiqua"/>
              </a:rPr>
              <a:t>SIMULTANEOUS SOURCE </a:t>
            </a:r>
            <a:r>
              <a:rPr lang="en-US" sz="1800" b="1" i="1" dirty="0">
                <a:solidFill>
                  <a:srgbClr val="0000FF"/>
                </a:solidFill>
                <a:latin typeface="Book Antiqua"/>
                <a:cs typeface="Book Antiqua"/>
              </a:rPr>
              <a:t>OF UV AND MULTI-MeV PHOTONS </a:t>
            </a:r>
            <a:endParaRPr lang="en-US" sz="1800" b="1" i="1" dirty="0" smtClean="0">
              <a:solidFill>
                <a:srgbClr val="0000FF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408906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914400" y="288000"/>
            <a:ext cx="7315200" cy="73152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Book Antiqua"/>
                <a:cs typeface="Book Antiqua"/>
              </a:rPr>
              <a:t>INVERSE COMPTON SCATTERING </a:t>
            </a:r>
            <a:endParaRPr lang="en-US" sz="2400" b="1" dirty="0">
              <a:solidFill>
                <a:srgbClr val="0000FF"/>
              </a:solidFill>
              <a:latin typeface="Book Antiqua"/>
              <a:cs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PLACIDI - NOCE - Arcidosso 2017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597613" y="4210050"/>
            <a:ext cx="3293322" cy="1981200"/>
            <a:chOff x="4626071" y="4191000"/>
            <a:chExt cx="2993929" cy="1981200"/>
          </a:xfrm>
        </p:grpSpPr>
        <p:grpSp>
          <p:nvGrpSpPr>
            <p:cNvPr id="14" name="Group 13"/>
            <p:cNvGrpSpPr/>
            <p:nvPr/>
          </p:nvGrpSpPr>
          <p:grpSpPr>
            <a:xfrm>
              <a:off x="4626071" y="4629150"/>
              <a:ext cx="2993929" cy="1543050"/>
              <a:chOff x="4854671" y="4629150"/>
              <a:chExt cx="2993929" cy="1543050"/>
            </a:xfrm>
          </p:grpSpPr>
          <p:sp>
            <p:nvSpPr>
              <p:cNvPr id="119" name="TextBox 118"/>
              <p:cNvSpPr txBox="1"/>
              <p:nvPr/>
            </p:nvSpPr>
            <p:spPr>
              <a:xfrm>
                <a:off x="4854671" y="5587424"/>
                <a:ext cx="2993929" cy="584776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00FF"/>
                    </a:solidFill>
                  </a:rPr>
                  <a:t>Scattered Photon Energy scales as </a:t>
                </a:r>
              </a:p>
              <a:p>
                <a:r>
                  <a:rPr lang="en-US" sz="1600" dirty="0">
                    <a:solidFill>
                      <a:srgbClr val="0000FF"/>
                    </a:solidFill>
                  </a:rPr>
                  <a:t>t</a:t>
                </a:r>
                <a:r>
                  <a:rPr lang="en-US" sz="1600" dirty="0" smtClean="0">
                    <a:solidFill>
                      <a:srgbClr val="0000FF"/>
                    </a:solidFill>
                  </a:rPr>
                  <a:t>he </a:t>
                </a:r>
                <a:r>
                  <a:rPr lang="en-US" sz="1600" b="1" dirty="0" smtClean="0">
                    <a:solidFill>
                      <a:srgbClr val="0000FF"/>
                    </a:solidFill>
                  </a:rPr>
                  <a:t>square</a:t>
                </a:r>
                <a:r>
                  <a:rPr lang="en-US" sz="1600" dirty="0" smtClean="0">
                    <a:solidFill>
                      <a:srgbClr val="0000FF"/>
                    </a:solidFill>
                  </a:rPr>
                  <a:t> of the electron Energy</a:t>
                </a:r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6132897" y="4629150"/>
                <a:ext cx="1354138" cy="418867"/>
                <a:chOff x="7251988" y="3470209"/>
                <a:chExt cx="1354138" cy="418867"/>
              </a:xfrm>
            </p:grpSpPr>
            <p:graphicFrame>
              <p:nvGraphicFramePr>
                <p:cNvPr id="100" name="Object 9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94387630"/>
                    </p:ext>
                  </p:extLst>
                </p:nvPr>
              </p:nvGraphicFramePr>
              <p:xfrm>
                <a:off x="7251988" y="3470209"/>
                <a:ext cx="1354138" cy="395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3264" name="Equation" r:id="rId4" imgW="825500" imgH="241300" progId="Equation.3">
                        <p:embed/>
                      </p:oleObj>
                    </mc:Choice>
                    <mc:Fallback>
                      <p:oleObj name="Equation" r:id="rId4" imgW="825500" imgH="2413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251988" y="3470209"/>
                              <a:ext cx="1354138" cy="39528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" name="Oval 3"/>
                <p:cNvSpPr/>
                <p:nvPr/>
              </p:nvSpPr>
              <p:spPr>
                <a:xfrm>
                  <a:off x="8220684" y="3478676"/>
                  <a:ext cx="335412" cy="410400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" name="Group 12"/>
            <p:cNvGrpSpPr/>
            <p:nvPr/>
          </p:nvGrpSpPr>
          <p:grpSpPr>
            <a:xfrm>
              <a:off x="4634660" y="4191000"/>
              <a:ext cx="2814076" cy="777491"/>
              <a:chOff x="4621960" y="4218101"/>
              <a:chExt cx="2814076" cy="777491"/>
            </a:xfrm>
          </p:grpSpPr>
          <p:sp>
            <p:nvSpPr>
              <p:cNvPr id="102" name="Rectangle 101"/>
              <p:cNvSpPr/>
              <p:nvPr/>
            </p:nvSpPr>
            <p:spPr>
              <a:xfrm rot="13200000">
                <a:off x="4621960" y="4586906"/>
                <a:ext cx="900000" cy="120596"/>
              </a:xfrm>
              <a:prstGeom prst="rect">
                <a:avLst/>
              </a:prstGeom>
              <a:solidFill>
                <a:srgbClr val="3BFA24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 rot="2400000">
                <a:off x="4624344" y="4626260"/>
                <a:ext cx="6778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Laser</a:t>
                </a:r>
                <a:endParaRPr lang="en-US" dirty="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5143501" y="4218101"/>
                <a:ext cx="14742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FF"/>
                    </a:solidFill>
                  </a:rPr>
                  <a:t>CONVENTIONAL:</a:t>
                </a:r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  <p:graphicFrame>
            <p:nvGraphicFramePr>
              <p:cNvPr id="91" name="Object 9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6852351"/>
                  </p:ext>
                </p:extLst>
              </p:nvPr>
            </p:nvGraphicFramePr>
            <p:xfrm>
              <a:off x="6520048" y="4256616"/>
              <a:ext cx="915988" cy="3746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3265" name="Equation" r:id="rId6" imgW="558800" imgH="228600" progId="Equation.3">
                      <p:embed/>
                    </p:oleObj>
                  </mc:Choice>
                  <mc:Fallback>
                    <p:oleObj name="Equation" r:id="rId6" imgW="558800" imgH="2286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6520048" y="4256616"/>
                            <a:ext cx="915988" cy="3746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8" name="Group 7"/>
          <p:cNvGrpSpPr/>
          <p:nvPr/>
        </p:nvGrpSpPr>
        <p:grpSpPr>
          <a:xfrm>
            <a:off x="4165587" y="3941760"/>
            <a:ext cx="3746500" cy="2258222"/>
            <a:chOff x="609600" y="3979860"/>
            <a:chExt cx="3746500" cy="2258222"/>
          </a:xfrm>
        </p:grpSpPr>
        <p:grpSp>
          <p:nvGrpSpPr>
            <p:cNvPr id="20" name="Group 19"/>
            <p:cNvGrpSpPr/>
            <p:nvPr/>
          </p:nvGrpSpPr>
          <p:grpSpPr>
            <a:xfrm>
              <a:off x="609600" y="4620422"/>
              <a:ext cx="3746500" cy="1617660"/>
              <a:chOff x="0" y="4516440"/>
              <a:chExt cx="3746500" cy="1617660"/>
            </a:xfrm>
          </p:grpSpPr>
          <p:sp>
            <p:nvSpPr>
              <p:cNvPr id="120" name="TextBox 119"/>
              <p:cNvSpPr txBox="1"/>
              <p:nvPr/>
            </p:nvSpPr>
            <p:spPr>
              <a:xfrm>
                <a:off x="0" y="5549324"/>
                <a:ext cx="3230770" cy="584776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00FF"/>
                    </a:solidFill>
                  </a:rPr>
                  <a:t>Outgoing Photon Energy scales as </a:t>
                </a:r>
              </a:p>
              <a:p>
                <a:r>
                  <a:rPr lang="en-US" sz="1600" dirty="0">
                    <a:solidFill>
                      <a:srgbClr val="0000FF"/>
                    </a:solidFill>
                  </a:rPr>
                  <a:t>t</a:t>
                </a:r>
                <a:r>
                  <a:rPr lang="en-US" sz="1600" dirty="0" smtClean="0">
                    <a:solidFill>
                      <a:srgbClr val="0000FF"/>
                    </a:solidFill>
                  </a:rPr>
                  <a:t>he </a:t>
                </a:r>
                <a:r>
                  <a:rPr lang="en-US" sz="1600" b="1" dirty="0" smtClean="0">
                    <a:solidFill>
                      <a:srgbClr val="FF0000"/>
                    </a:solidFill>
                  </a:rPr>
                  <a:t>4</a:t>
                </a:r>
                <a:r>
                  <a:rPr lang="en-US" sz="1600" b="1" baseline="30000" dirty="0" smtClean="0">
                    <a:solidFill>
                      <a:srgbClr val="FF0000"/>
                    </a:solidFill>
                  </a:rPr>
                  <a:t>th</a:t>
                </a:r>
                <a:r>
                  <a:rPr lang="en-US" sz="1600" b="1" dirty="0" smtClean="0">
                    <a:solidFill>
                      <a:srgbClr val="FF0000"/>
                    </a:solidFill>
                  </a:rPr>
                  <a:t> power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1600" dirty="0" smtClean="0">
                    <a:solidFill>
                      <a:srgbClr val="0000FF"/>
                    </a:solidFill>
                  </a:rPr>
                  <a:t>of the electron Energy</a:t>
                </a:r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1705134" y="4516440"/>
                <a:ext cx="2041366" cy="777082"/>
                <a:chOff x="1813773" y="4170762"/>
                <a:chExt cx="2041366" cy="777082"/>
              </a:xfrm>
            </p:grpSpPr>
            <p:graphicFrame>
              <p:nvGraphicFramePr>
                <p:cNvPr id="106" name="Object 10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02853516"/>
                    </p:ext>
                  </p:extLst>
                </p:nvPr>
              </p:nvGraphicFramePr>
              <p:xfrm>
                <a:off x="1813773" y="4170762"/>
                <a:ext cx="2041366" cy="7770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3266" name="Equation" r:id="rId8" imgW="1028700" imgH="431800" progId="Equation.3">
                        <p:embed/>
                      </p:oleObj>
                    </mc:Choice>
                    <mc:Fallback>
                      <p:oleObj name="Equation" r:id="rId8" imgW="1028700" imgH="4318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813773" y="4170762"/>
                              <a:ext cx="2041366" cy="77708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07" name="Oval 106"/>
                <p:cNvSpPr/>
                <p:nvPr/>
              </p:nvSpPr>
              <p:spPr>
                <a:xfrm rot="16200000">
                  <a:off x="3048390" y="4136377"/>
                  <a:ext cx="638690" cy="712729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1" name="Group 20"/>
            <p:cNvGrpSpPr/>
            <p:nvPr/>
          </p:nvGrpSpPr>
          <p:grpSpPr>
            <a:xfrm>
              <a:off x="762000" y="3979860"/>
              <a:ext cx="2841625" cy="1136178"/>
              <a:chOff x="96644" y="3967160"/>
              <a:chExt cx="2841625" cy="1136178"/>
            </a:xfrm>
          </p:grpSpPr>
          <p:sp>
            <p:nvSpPr>
              <p:cNvPr id="92" name="Rectangle 91"/>
              <p:cNvSpPr/>
              <p:nvPr/>
            </p:nvSpPr>
            <p:spPr>
              <a:xfrm rot="13200000">
                <a:off x="390679" y="4576213"/>
                <a:ext cx="900000" cy="120596"/>
              </a:xfrm>
              <a:prstGeom prst="rect">
                <a:avLst/>
              </a:prstGeom>
              <a:pattFill prst="wdUpDiag">
                <a:fgClr>
                  <a:srgbClr val="0000FF"/>
                </a:fgClr>
                <a:bgClr>
                  <a:srgbClr val="3366FF"/>
                </a:bgClr>
              </a:patt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 rot="2400000">
                <a:off x="96644" y="4697073"/>
                <a:ext cx="1378996" cy="4062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Undulator</a:t>
                </a:r>
                <a:endParaRPr lang="en-US" dirty="0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914400" y="4105805"/>
                <a:ext cx="8233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FF"/>
                    </a:solidFill>
                  </a:rPr>
                  <a:t>NOVEL:</a:t>
                </a:r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  <p:graphicFrame>
            <p:nvGraphicFramePr>
              <p:cNvPr id="95" name="Object 9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48613121"/>
                  </p:ext>
                </p:extLst>
              </p:nvPr>
            </p:nvGraphicFramePr>
            <p:xfrm>
              <a:off x="1633344" y="3967160"/>
              <a:ext cx="1304925" cy="7064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3267" name="Equation" r:id="rId10" imgW="723900" imgH="431800" progId="Equation.3">
                      <p:embed/>
                    </p:oleObj>
                  </mc:Choice>
                  <mc:Fallback>
                    <p:oleObj name="Equation" r:id="rId10" imgW="723900" imgH="4318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1633344" y="3967160"/>
                            <a:ext cx="1304925" cy="70643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25" name="Group 24"/>
          <p:cNvGrpSpPr/>
          <p:nvPr/>
        </p:nvGrpSpPr>
        <p:grpSpPr>
          <a:xfrm>
            <a:off x="2377630" y="1333500"/>
            <a:ext cx="3946970" cy="2652713"/>
            <a:chOff x="2362200" y="1346200"/>
            <a:chExt cx="3946970" cy="2652713"/>
          </a:xfrm>
        </p:grpSpPr>
        <p:grpSp>
          <p:nvGrpSpPr>
            <p:cNvPr id="23" name="Group 22"/>
            <p:cNvGrpSpPr/>
            <p:nvPr/>
          </p:nvGrpSpPr>
          <p:grpSpPr>
            <a:xfrm>
              <a:off x="2362200" y="1346200"/>
              <a:ext cx="3946970" cy="2652713"/>
              <a:chOff x="2364930" y="1346200"/>
              <a:chExt cx="3946970" cy="2652713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3810000" y="1346200"/>
                <a:ext cx="1466850" cy="548640"/>
                <a:chOff x="3810000" y="1346200"/>
                <a:chExt cx="1466850" cy="548640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3810000" y="1346200"/>
                  <a:ext cx="1463040" cy="548640"/>
                </a:xfrm>
                <a:prstGeom prst="rect">
                  <a:avLst/>
                </a:prstGeom>
                <a:solidFill>
                  <a:srgbClr val="3BFA24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aphicFrame>
              <p:nvGraphicFramePr>
                <p:cNvPr id="110" name="Object 10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906628655"/>
                    </p:ext>
                  </p:extLst>
                </p:nvPr>
              </p:nvGraphicFramePr>
              <p:xfrm>
                <a:off x="3832225" y="1371600"/>
                <a:ext cx="1444625" cy="4445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3268" name="Equation" r:id="rId12" imgW="825500" imgH="254000" progId="Equation.3">
                        <p:embed/>
                      </p:oleObj>
                    </mc:Choice>
                    <mc:Fallback>
                      <p:oleObj name="Equation" r:id="rId12" imgW="825500" imgH="2540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832225" y="1371600"/>
                              <a:ext cx="1444625" cy="4445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22" name="Group 21"/>
              <p:cNvGrpSpPr/>
              <p:nvPr/>
            </p:nvGrpSpPr>
            <p:grpSpPr>
              <a:xfrm>
                <a:off x="2364930" y="2286000"/>
                <a:ext cx="3946970" cy="1712913"/>
                <a:chOff x="2374900" y="2286000"/>
                <a:chExt cx="3946970" cy="1712913"/>
              </a:xfrm>
            </p:grpSpPr>
            <p:graphicFrame>
              <p:nvGraphicFramePr>
                <p:cNvPr id="84" name="Object 8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95256737"/>
                    </p:ext>
                  </p:extLst>
                </p:nvPr>
              </p:nvGraphicFramePr>
              <p:xfrm>
                <a:off x="4789488" y="2752725"/>
                <a:ext cx="354012" cy="3540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3269" name="Equation" r:id="rId14" imgW="215900" imgH="215900" progId="Equation.3">
                        <p:embed/>
                      </p:oleObj>
                    </mc:Choice>
                    <mc:Fallback>
                      <p:oleObj name="Equation" r:id="rId14" imgW="215900" imgH="2159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789488" y="2752725"/>
                              <a:ext cx="354012" cy="35401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2" name="Group 1"/>
                <p:cNvGrpSpPr/>
                <p:nvPr/>
              </p:nvGrpSpPr>
              <p:grpSpPr>
                <a:xfrm>
                  <a:off x="2374900" y="2286000"/>
                  <a:ext cx="3946970" cy="1712913"/>
                  <a:chOff x="2286000" y="2286000"/>
                  <a:chExt cx="3946970" cy="1712913"/>
                </a:xfrm>
              </p:grpSpPr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2286000" y="2286000"/>
                    <a:ext cx="3946970" cy="1702572"/>
                    <a:chOff x="2412457" y="2362200"/>
                    <a:chExt cx="3946970" cy="1702572"/>
                  </a:xfrm>
                </p:grpSpPr>
                <p:grpSp>
                  <p:nvGrpSpPr>
                    <p:cNvPr id="99" name="Group 98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2412457" y="2362200"/>
                      <a:ext cx="3946970" cy="1702572"/>
                      <a:chOff x="3340862" y="2931256"/>
                      <a:chExt cx="2321748" cy="1001513"/>
                    </a:xfrm>
                  </p:grpSpPr>
                  <p:sp>
                    <p:nvSpPr>
                      <p:cNvPr id="101" name="TextBox 100"/>
                      <p:cNvSpPr txBox="1"/>
                      <p:nvPr/>
                    </p:nvSpPr>
                    <p:spPr>
                      <a:xfrm>
                        <a:off x="3449903" y="3180341"/>
                        <a:ext cx="215003" cy="19914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600" i="1" dirty="0" smtClean="0">
                            <a:latin typeface="Times New Roman"/>
                            <a:cs typeface="Times New Roman"/>
                          </a:rPr>
                          <a:t>φ</a:t>
                        </a:r>
                        <a:endParaRPr lang="en-US" sz="1600" i="1" dirty="0">
                          <a:latin typeface="Times New Roman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111" name="TextBox 110"/>
                      <p:cNvSpPr txBox="1"/>
                      <p:nvPr/>
                    </p:nvSpPr>
                    <p:spPr>
                      <a:xfrm>
                        <a:off x="3772067" y="2931256"/>
                        <a:ext cx="211585" cy="19914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600" i="1" dirty="0" smtClean="0">
                            <a:latin typeface="Times New Roman"/>
                            <a:cs typeface="Times New Roman"/>
                          </a:rPr>
                          <a:t>α</a:t>
                        </a:r>
                        <a:endParaRPr lang="en-US" sz="1600" i="1" dirty="0">
                          <a:latin typeface="Times New Roman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113" name="Arc 112"/>
                      <p:cNvSpPr>
                        <a:spLocks noChangeAspect="1"/>
                      </p:cNvSpPr>
                      <p:nvPr/>
                    </p:nvSpPr>
                    <p:spPr>
                      <a:xfrm rot="18900000">
                        <a:off x="3441187" y="2964050"/>
                        <a:ext cx="803520" cy="823680"/>
                      </a:xfrm>
                      <a:prstGeom prst="arc">
                        <a:avLst>
                          <a:gd name="adj1" fmla="val 16079888"/>
                          <a:gd name="adj2" fmla="val 2798398"/>
                        </a:avLst>
                      </a:prstGeom>
                      <a:ln w="3175">
                        <a:solidFill>
                          <a:schemeClr val="tx1"/>
                        </a:solidFill>
                        <a:tailEnd type="triangle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grpSp>
                    <p:nvGrpSpPr>
                      <p:cNvPr id="123" name="Group 122"/>
                      <p:cNvGrpSpPr/>
                      <p:nvPr/>
                    </p:nvGrpSpPr>
                    <p:grpSpPr>
                      <a:xfrm>
                        <a:off x="4703737" y="3213242"/>
                        <a:ext cx="958873" cy="419994"/>
                        <a:chOff x="7040196" y="3226987"/>
                        <a:chExt cx="958873" cy="419994"/>
                      </a:xfrm>
                    </p:grpSpPr>
                    <p:sp>
                      <p:nvSpPr>
                        <p:cNvPr id="169" name="TextBox 168"/>
                        <p:cNvSpPr txBox="1">
                          <a:spLocks noChangeAspect="1"/>
                        </p:cNvSpPr>
                        <p:nvPr/>
                      </p:nvSpPr>
                      <p:spPr>
                        <a:xfrm>
                          <a:off x="7455450" y="3328559"/>
                          <a:ext cx="543619" cy="19914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sz="1600" i="1" dirty="0" smtClean="0">
                              <a:latin typeface="Times New Roman"/>
                              <a:cs typeface="Times New Roman"/>
                            </a:rPr>
                            <a:t>θ </a:t>
                          </a:r>
                          <a:r>
                            <a:rPr lang="en-US" sz="1600" dirty="0" smtClean="0">
                              <a:latin typeface="Times New Roman"/>
                              <a:cs typeface="Times New Roman"/>
                            </a:rPr>
                            <a:t>= ±1/</a:t>
                          </a:r>
                          <a:r>
                            <a:rPr lang="en-US" sz="1600" i="1" dirty="0" smtClean="0">
                              <a:latin typeface="Times New Roman"/>
                              <a:cs typeface="Times New Roman"/>
                            </a:rPr>
                            <a:t>γ</a:t>
                          </a:r>
                        </a:p>
                      </p:txBody>
                    </p:sp>
                    <p:sp>
                      <p:nvSpPr>
                        <p:cNvPr id="170" name="Arc 169"/>
                        <p:cNvSpPr>
                          <a:spLocks noChangeAspect="1"/>
                        </p:cNvSpPr>
                        <p:nvPr/>
                      </p:nvSpPr>
                      <p:spPr>
                        <a:xfrm rot="2700000">
                          <a:off x="7037740" y="3229443"/>
                          <a:ext cx="419994" cy="415081"/>
                        </a:xfrm>
                        <a:prstGeom prst="arc">
                          <a:avLst>
                            <a:gd name="adj1" fmla="val 16307532"/>
                            <a:gd name="adj2" fmla="val 93454"/>
                          </a:avLst>
                        </a:prstGeom>
                        <a:ln w="3175">
                          <a:solidFill>
                            <a:schemeClr val="tx1"/>
                          </a:solidFill>
                          <a:headEnd type="triangle"/>
                          <a:tailEnd type="triangle"/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24" name="Oval 12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824003" y="3360454"/>
                        <a:ext cx="118507" cy="118507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25" name="Straight Connector 124"/>
                      <p:cNvCxnSpPr>
                        <a:cxnSpLocks noChangeAspect="1"/>
                      </p:cNvCxnSpPr>
                      <p:nvPr/>
                    </p:nvCxnSpPr>
                    <p:spPr>
                      <a:xfrm rot="18900000">
                        <a:off x="3340862" y="3230195"/>
                        <a:ext cx="396000" cy="396000"/>
                      </a:xfrm>
                      <a:prstGeom prst="line">
                        <a:avLst/>
                      </a:prstGeom>
                      <a:ln w="12700">
                        <a:solidFill>
                          <a:srgbClr val="FF0000"/>
                        </a:solidFill>
                        <a:prstDash val="dash"/>
                        <a:tailEnd type="triangle" w="med" len="sm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6" name="Straight Connector 125"/>
                      <p:cNvCxnSpPr>
                        <a:cxnSpLocks noChangeAspect="1"/>
                      </p:cNvCxnSpPr>
                      <p:nvPr/>
                    </p:nvCxnSpPr>
                    <p:spPr>
                      <a:xfrm rot="21360000">
                        <a:off x="3462870" y="3022596"/>
                        <a:ext cx="360000" cy="3600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  <a:prstDash val="dash"/>
                        <a:tailEnd type="none" w="lg" len="med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7" name="TextBox 126"/>
                      <p:cNvSpPr txBox="1"/>
                      <p:nvPr/>
                    </p:nvSpPr>
                    <p:spPr>
                      <a:xfrm rot="2400000">
                        <a:off x="4342759" y="3555041"/>
                        <a:ext cx="244725" cy="19914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600" i="1" dirty="0" smtClean="0">
                            <a:latin typeface="Times New Roman"/>
                            <a:cs typeface="Times New Roman"/>
                          </a:rPr>
                          <a:t>λ</a:t>
                        </a:r>
                        <a:r>
                          <a:rPr lang="en-US" sz="1600" baseline="-25000" dirty="0" smtClean="0">
                            <a:latin typeface="Times New Roman"/>
                            <a:cs typeface="Times New Roman"/>
                          </a:rPr>
                          <a:t>in</a:t>
                        </a:r>
                        <a:endParaRPr lang="en-US" sz="1600" baseline="-25000" dirty="0">
                          <a:latin typeface="Times New Roman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128" name="TextBox 127"/>
                      <p:cNvSpPr txBox="1"/>
                      <p:nvPr/>
                    </p:nvSpPr>
                    <p:spPr>
                      <a:xfrm rot="21540000">
                        <a:off x="4363877" y="3128008"/>
                        <a:ext cx="289987" cy="19914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600" i="1" dirty="0" smtClean="0">
                            <a:latin typeface="Times New Roman"/>
                            <a:cs typeface="Times New Roman"/>
                          </a:rPr>
                          <a:t>λ</a:t>
                        </a:r>
                        <a:r>
                          <a:rPr lang="en-US" sz="1600" baseline="-25000" dirty="0" smtClean="0">
                            <a:latin typeface="Times New Roman"/>
                            <a:cs typeface="Times New Roman"/>
                          </a:rPr>
                          <a:t>out</a:t>
                        </a:r>
                        <a:endParaRPr lang="en-US" sz="1600" baseline="-25000" dirty="0">
                          <a:latin typeface="Times New Roman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129" name="TextBox 128"/>
                      <p:cNvSpPr txBox="1"/>
                      <p:nvPr/>
                    </p:nvSpPr>
                    <p:spPr>
                      <a:xfrm>
                        <a:off x="3796857" y="3424058"/>
                        <a:ext cx="202391" cy="19914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600" b="1" dirty="0">
                            <a:solidFill>
                              <a:srgbClr val="FF0000"/>
                            </a:solidFill>
                            <a:latin typeface="Times New Roman"/>
                            <a:cs typeface="Times New Roman"/>
                          </a:rPr>
                          <a:t>e</a:t>
                        </a:r>
                        <a:r>
                          <a:rPr lang="en-US" sz="1600" b="1" dirty="0" smtClean="0">
                            <a:solidFill>
                              <a:srgbClr val="FF0000"/>
                            </a:solidFill>
                            <a:latin typeface="Times New Roman"/>
                            <a:cs typeface="Times New Roman"/>
                          </a:rPr>
                          <a:t>-</a:t>
                        </a:r>
                        <a:endParaRPr lang="en-US"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endParaRPr>
                      </a:p>
                    </p:txBody>
                  </p:sp>
                  <p:grpSp>
                    <p:nvGrpSpPr>
                      <p:cNvPr id="130" name="Group 129"/>
                      <p:cNvGrpSpPr>
                        <a:grpSpLocks/>
                      </p:cNvGrpSpPr>
                      <p:nvPr/>
                    </p:nvGrpSpPr>
                    <p:grpSpPr>
                      <a:xfrm>
                        <a:off x="3940673" y="3353146"/>
                        <a:ext cx="762609" cy="144000"/>
                        <a:chOff x="2873249" y="2636426"/>
                        <a:chExt cx="847344" cy="256671"/>
                      </a:xfrm>
                    </p:grpSpPr>
                    <p:grpSp>
                      <p:nvGrpSpPr>
                        <p:cNvPr id="148" name="Group 147"/>
                        <p:cNvGrpSpPr/>
                        <p:nvPr/>
                      </p:nvGrpSpPr>
                      <p:grpSpPr>
                        <a:xfrm>
                          <a:off x="2993962" y="2639008"/>
                          <a:ext cx="121066" cy="250152"/>
                          <a:chOff x="2823633" y="2565702"/>
                          <a:chExt cx="1071539" cy="1786797"/>
                        </a:xfrm>
                      </p:grpSpPr>
                      <p:sp>
                        <p:nvSpPr>
                          <p:cNvPr id="167" name="Freeform 166"/>
                          <p:cNvSpPr/>
                          <p:nvPr/>
                        </p:nvSpPr>
                        <p:spPr>
                          <a:xfrm>
                            <a:off x="2823633" y="2565702"/>
                            <a:ext cx="540000" cy="957599"/>
                          </a:xfrm>
                          <a:custGeom>
                            <a:avLst/>
                            <a:gdLst>
                              <a:gd name="connsiteX0" fmla="*/ 0 w 1820334"/>
                              <a:gd name="connsiteY0" fmla="*/ 897495 h 922895"/>
                              <a:gd name="connsiteX1" fmla="*/ 922867 w 1820334"/>
                              <a:gd name="connsiteY1" fmla="*/ 29 h 922895"/>
                              <a:gd name="connsiteX2" fmla="*/ 1820334 w 1820334"/>
                              <a:gd name="connsiteY2" fmla="*/ 922895 h 922895"/>
                              <a:gd name="connsiteX3" fmla="*/ 1820334 w 1820334"/>
                              <a:gd name="connsiteY3" fmla="*/ 922895 h 92289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820334" h="922895">
                                <a:moveTo>
                                  <a:pt x="0" y="897495"/>
                                </a:moveTo>
                                <a:cubicBezTo>
                                  <a:pt x="309739" y="446645"/>
                                  <a:pt x="619478" y="-4204"/>
                                  <a:pt x="922867" y="29"/>
                                </a:cubicBezTo>
                                <a:cubicBezTo>
                                  <a:pt x="1226256" y="4262"/>
                                  <a:pt x="1820334" y="922895"/>
                                  <a:pt x="1820334" y="922895"/>
                                </a:cubicBezTo>
                                <a:lnTo>
                                  <a:pt x="1820334" y="922895"/>
                                </a:lnTo>
                              </a:path>
                            </a:pathLst>
                          </a:custGeom>
                          <a:ln w="12700">
                            <a:solidFill>
                              <a:srgbClr val="0000FF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68" name="Freeform 167"/>
                          <p:cNvSpPr/>
                          <p:nvPr/>
                        </p:nvSpPr>
                        <p:spPr>
                          <a:xfrm rot="10800000">
                            <a:off x="3355172" y="3429607"/>
                            <a:ext cx="540000" cy="922892"/>
                          </a:xfrm>
                          <a:custGeom>
                            <a:avLst/>
                            <a:gdLst>
                              <a:gd name="connsiteX0" fmla="*/ 0 w 1820334"/>
                              <a:gd name="connsiteY0" fmla="*/ 897495 h 922895"/>
                              <a:gd name="connsiteX1" fmla="*/ 922867 w 1820334"/>
                              <a:gd name="connsiteY1" fmla="*/ 29 h 922895"/>
                              <a:gd name="connsiteX2" fmla="*/ 1820334 w 1820334"/>
                              <a:gd name="connsiteY2" fmla="*/ 922895 h 922895"/>
                              <a:gd name="connsiteX3" fmla="*/ 1820334 w 1820334"/>
                              <a:gd name="connsiteY3" fmla="*/ 922895 h 92289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820334" h="922895">
                                <a:moveTo>
                                  <a:pt x="0" y="897495"/>
                                </a:moveTo>
                                <a:cubicBezTo>
                                  <a:pt x="309739" y="446645"/>
                                  <a:pt x="619478" y="-4204"/>
                                  <a:pt x="922867" y="29"/>
                                </a:cubicBezTo>
                                <a:cubicBezTo>
                                  <a:pt x="1226256" y="4262"/>
                                  <a:pt x="1820334" y="922895"/>
                                  <a:pt x="1820334" y="922895"/>
                                </a:cubicBezTo>
                                <a:lnTo>
                                  <a:pt x="1820334" y="922895"/>
                                </a:lnTo>
                              </a:path>
                            </a:pathLst>
                          </a:custGeom>
                          <a:ln w="12700">
                            <a:solidFill>
                              <a:srgbClr val="0000FF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49" name="Group 148"/>
                        <p:cNvGrpSpPr/>
                        <p:nvPr/>
                      </p:nvGrpSpPr>
                      <p:grpSpPr>
                        <a:xfrm>
                          <a:off x="3115207" y="2636426"/>
                          <a:ext cx="121066" cy="253327"/>
                          <a:chOff x="2823633" y="2543023"/>
                          <a:chExt cx="1071539" cy="1809476"/>
                        </a:xfrm>
                      </p:grpSpPr>
                      <p:sp>
                        <p:nvSpPr>
                          <p:cNvPr id="165" name="Freeform 164"/>
                          <p:cNvSpPr/>
                          <p:nvPr/>
                        </p:nvSpPr>
                        <p:spPr>
                          <a:xfrm>
                            <a:off x="2823633" y="2543023"/>
                            <a:ext cx="540000" cy="957599"/>
                          </a:xfrm>
                          <a:custGeom>
                            <a:avLst/>
                            <a:gdLst>
                              <a:gd name="connsiteX0" fmla="*/ 0 w 1820334"/>
                              <a:gd name="connsiteY0" fmla="*/ 897495 h 922895"/>
                              <a:gd name="connsiteX1" fmla="*/ 922867 w 1820334"/>
                              <a:gd name="connsiteY1" fmla="*/ 29 h 922895"/>
                              <a:gd name="connsiteX2" fmla="*/ 1820334 w 1820334"/>
                              <a:gd name="connsiteY2" fmla="*/ 922895 h 922895"/>
                              <a:gd name="connsiteX3" fmla="*/ 1820334 w 1820334"/>
                              <a:gd name="connsiteY3" fmla="*/ 922895 h 92289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820334" h="922895">
                                <a:moveTo>
                                  <a:pt x="0" y="897495"/>
                                </a:moveTo>
                                <a:cubicBezTo>
                                  <a:pt x="309739" y="446645"/>
                                  <a:pt x="619478" y="-4204"/>
                                  <a:pt x="922867" y="29"/>
                                </a:cubicBezTo>
                                <a:cubicBezTo>
                                  <a:pt x="1226256" y="4262"/>
                                  <a:pt x="1820334" y="922895"/>
                                  <a:pt x="1820334" y="922895"/>
                                </a:cubicBezTo>
                                <a:lnTo>
                                  <a:pt x="1820334" y="922895"/>
                                </a:lnTo>
                              </a:path>
                            </a:pathLst>
                          </a:custGeom>
                          <a:ln w="12700">
                            <a:solidFill>
                              <a:srgbClr val="0000FF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66" name="Freeform 165"/>
                          <p:cNvSpPr/>
                          <p:nvPr/>
                        </p:nvSpPr>
                        <p:spPr>
                          <a:xfrm rot="10800000">
                            <a:off x="3355172" y="3429607"/>
                            <a:ext cx="540000" cy="922892"/>
                          </a:xfrm>
                          <a:custGeom>
                            <a:avLst/>
                            <a:gdLst>
                              <a:gd name="connsiteX0" fmla="*/ 0 w 1820334"/>
                              <a:gd name="connsiteY0" fmla="*/ 897495 h 922895"/>
                              <a:gd name="connsiteX1" fmla="*/ 922867 w 1820334"/>
                              <a:gd name="connsiteY1" fmla="*/ 29 h 922895"/>
                              <a:gd name="connsiteX2" fmla="*/ 1820334 w 1820334"/>
                              <a:gd name="connsiteY2" fmla="*/ 922895 h 922895"/>
                              <a:gd name="connsiteX3" fmla="*/ 1820334 w 1820334"/>
                              <a:gd name="connsiteY3" fmla="*/ 922895 h 92289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820334" h="922895">
                                <a:moveTo>
                                  <a:pt x="0" y="897495"/>
                                </a:moveTo>
                                <a:cubicBezTo>
                                  <a:pt x="309739" y="446645"/>
                                  <a:pt x="619478" y="-4204"/>
                                  <a:pt x="922867" y="29"/>
                                </a:cubicBezTo>
                                <a:cubicBezTo>
                                  <a:pt x="1226256" y="4262"/>
                                  <a:pt x="1820334" y="922895"/>
                                  <a:pt x="1820334" y="922895"/>
                                </a:cubicBezTo>
                                <a:lnTo>
                                  <a:pt x="1820334" y="922895"/>
                                </a:lnTo>
                              </a:path>
                            </a:pathLst>
                          </a:custGeom>
                          <a:ln w="12700">
                            <a:solidFill>
                              <a:srgbClr val="0000FF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50" name="Group 149"/>
                        <p:cNvGrpSpPr/>
                        <p:nvPr/>
                      </p:nvGrpSpPr>
                      <p:grpSpPr>
                        <a:xfrm>
                          <a:off x="2873249" y="2638712"/>
                          <a:ext cx="121066" cy="250152"/>
                          <a:chOff x="2823633" y="2565702"/>
                          <a:chExt cx="1071539" cy="1786797"/>
                        </a:xfrm>
                      </p:grpSpPr>
                      <p:sp>
                        <p:nvSpPr>
                          <p:cNvPr id="163" name="Freeform 162"/>
                          <p:cNvSpPr/>
                          <p:nvPr/>
                        </p:nvSpPr>
                        <p:spPr>
                          <a:xfrm>
                            <a:off x="2823633" y="2565702"/>
                            <a:ext cx="540000" cy="957599"/>
                          </a:xfrm>
                          <a:custGeom>
                            <a:avLst/>
                            <a:gdLst>
                              <a:gd name="connsiteX0" fmla="*/ 0 w 1820334"/>
                              <a:gd name="connsiteY0" fmla="*/ 897495 h 922895"/>
                              <a:gd name="connsiteX1" fmla="*/ 922867 w 1820334"/>
                              <a:gd name="connsiteY1" fmla="*/ 29 h 922895"/>
                              <a:gd name="connsiteX2" fmla="*/ 1820334 w 1820334"/>
                              <a:gd name="connsiteY2" fmla="*/ 922895 h 922895"/>
                              <a:gd name="connsiteX3" fmla="*/ 1820334 w 1820334"/>
                              <a:gd name="connsiteY3" fmla="*/ 922895 h 92289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820334" h="922895">
                                <a:moveTo>
                                  <a:pt x="0" y="897495"/>
                                </a:moveTo>
                                <a:cubicBezTo>
                                  <a:pt x="309739" y="446645"/>
                                  <a:pt x="619478" y="-4204"/>
                                  <a:pt x="922867" y="29"/>
                                </a:cubicBezTo>
                                <a:cubicBezTo>
                                  <a:pt x="1226256" y="4262"/>
                                  <a:pt x="1820334" y="922895"/>
                                  <a:pt x="1820334" y="922895"/>
                                </a:cubicBezTo>
                                <a:lnTo>
                                  <a:pt x="1820334" y="922895"/>
                                </a:lnTo>
                              </a:path>
                            </a:pathLst>
                          </a:custGeom>
                          <a:ln w="12700">
                            <a:solidFill>
                              <a:srgbClr val="0000FF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64" name="Freeform 163"/>
                          <p:cNvSpPr/>
                          <p:nvPr/>
                        </p:nvSpPr>
                        <p:spPr>
                          <a:xfrm rot="10800000">
                            <a:off x="3355172" y="3429607"/>
                            <a:ext cx="540000" cy="922892"/>
                          </a:xfrm>
                          <a:custGeom>
                            <a:avLst/>
                            <a:gdLst>
                              <a:gd name="connsiteX0" fmla="*/ 0 w 1820334"/>
                              <a:gd name="connsiteY0" fmla="*/ 897495 h 922895"/>
                              <a:gd name="connsiteX1" fmla="*/ 922867 w 1820334"/>
                              <a:gd name="connsiteY1" fmla="*/ 29 h 922895"/>
                              <a:gd name="connsiteX2" fmla="*/ 1820334 w 1820334"/>
                              <a:gd name="connsiteY2" fmla="*/ 922895 h 922895"/>
                              <a:gd name="connsiteX3" fmla="*/ 1820334 w 1820334"/>
                              <a:gd name="connsiteY3" fmla="*/ 922895 h 92289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820334" h="922895">
                                <a:moveTo>
                                  <a:pt x="0" y="897495"/>
                                </a:moveTo>
                                <a:cubicBezTo>
                                  <a:pt x="309739" y="446645"/>
                                  <a:pt x="619478" y="-4204"/>
                                  <a:pt x="922867" y="29"/>
                                </a:cubicBezTo>
                                <a:cubicBezTo>
                                  <a:pt x="1226256" y="4262"/>
                                  <a:pt x="1820334" y="922895"/>
                                  <a:pt x="1820334" y="922895"/>
                                </a:cubicBezTo>
                                <a:lnTo>
                                  <a:pt x="1820334" y="922895"/>
                                </a:lnTo>
                              </a:path>
                            </a:pathLst>
                          </a:custGeom>
                          <a:ln w="12700">
                            <a:solidFill>
                              <a:srgbClr val="0000FF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51" name="Group 150"/>
                        <p:cNvGrpSpPr/>
                        <p:nvPr/>
                      </p:nvGrpSpPr>
                      <p:grpSpPr>
                        <a:xfrm>
                          <a:off x="3236455" y="2638712"/>
                          <a:ext cx="121066" cy="254385"/>
                          <a:chOff x="2823633" y="2565702"/>
                          <a:chExt cx="1071539" cy="1817033"/>
                        </a:xfrm>
                      </p:grpSpPr>
                      <p:sp>
                        <p:nvSpPr>
                          <p:cNvPr id="161" name="Freeform 160"/>
                          <p:cNvSpPr/>
                          <p:nvPr/>
                        </p:nvSpPr>
                        <p:spPr>
                          <a:xfrm>
                            <a:off x="2823633" y="2565702"/>
                            <a:ext cx="540000" cy="957599"/>
                          </a:xfrm>
                          <a:custGeom>
                            <a:avLst/>
                            <a:gdLst>
                              <a:gd name="connsiteX0" fmla="*/ 0 w 1820334"/>
                              <a:gd name="connsiteY0" fmla="*/ 897495 h 922895"/>
                              <a:gd name="connsiteX1" fmla="*/ 922867 w 1820334"/>
                              <a:gd name="connsiteY1" fmla="*/ 29 h 922895"/>
                              <a:gd name="connsiteX2" fmla="*/ 1820334 w 1820334"/>
                              <a:gd name="connsiteY2" fmla="*/ 922895 h 922895"/>
                              <a:gd name="connsiteX3" fmla="*/ 1820334 w 1820334"/>
                              <a:gd name="connsiteY3" fmla="*/ 922895 h 92289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820334" h="922895">
                                <a:moveTo>
                                  <a:pt x="0" y="897495"/>
                                </a:moveTo>
                                <a:cubicBezTo>
                                  <a:pt x="309739" y="446645"/>
                                  <a:pt x="619478" y="-4204"/>
                                  <a:pt x="922867" y="29"/>
                                </a:cubicBezTo>
                                <a:cubicBezTo>
                                  <a:pt x="1226256" y="4262"/>
                                  <a:pt x="1820334" y="922895"/>
                                  <a:pt x="1820334" y="922895"/>
                                </a:cubicBezTo>
                                <a:lnTo>
                                  <a:pt x="1820334" y="922895"/>
                                </a:lnTo>
                              </a:path>
                            </a:pathLst>
                          </a:custGeom>
                          <a:ln w="12700">
                            <a:solidFill>
                              <a:srgbClr val="0000FF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62" name="Freeform 161"/>
                          <p:cNvSpPr/>
                          <p:nvPr/>
                        </p:nvSpPr>
                        <p:spPr>
                          <a:xfrm rot="10800000">
                            <a:off x="3355172" y="3459843"/>
                            <a:ext cx="540000" cy="922892"/>
                          </a:xfrm>
                          <a:custGeom>
                            <a:avLst/>
                            <a:gdLst>
                              <a:gd name="connsiteX0" fmla="*/ 0 w 1820334"/>
                              <a:gd name="connsiteY0" fmla="*/ 897495 h 922895"/>
                              <a:gd name="connsiteX1" fmla="*/ 922867 w 1820334"/>
                              <a:gd name="connsiteY1" fmla="*/ 29 h 922895"/>
                              <a:gd name="connsiteX2" fmla="*/ 1820334 w 1820334"/>
                              <a:gd name="connsiteY2" fmla="*/ 922895 h 922895"/>
                              <a:gd name="connsiteX3" fmla="*/ 1820334 w 1820334"/>
                              <a:gd name="connsiteY3" fmla="*/ 922895 h 92289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820334" h="922895">
                                <a:moveTo>
                                  <a:pt x="0" y="897495"/>
                                </a:moveTo>
                                <a:cubicBezTo>
                                  <a:pt x="309739" y="446645"/>
                                  <a:pt x="619478" y="-4204"/>
                                  <a:pt x="922867" y="29"/>
                                </a:cubicBezTo>
                                <a:cubicBezTo>
                                  <a:pt x="1226256" y="4262"/>
                                  <a:pt x="1820334" y="922895"/>
                                  <a:pt x="1820334" y="922895"/>
                                </a:cubicBezTo>
                                <a:lnTo>
                                  <a:pt x="1820334" y="922895"/>
                                </a:lnTo>
                              </a:path>
                            </a:pathLst>
                          </a:custGeom>
                          <a:ln w="12700">
                            <a:solidFill>
                              <a:srgbClr val="0000FF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52" name="Group 151"/>
                        <p:cNvGrpSpPr/>
                        <p:nvPr/>
                      </p:nvGrpSpPr>
                      <p:grpSpPr>
                        <a:xfrm>
                          <a:off x="3478622" y="2639013"/>
                          <a:ext cx="121066" cy="252269"/>
                          <a:chOff x="2823633" y="2520344"/>
                          <a:chExt cx="1071539" cy="1801920"/>
                        </a:xfrm>
                      </p:grpSpPr>
                      <p:sp>
                        <p:nvSpPr>
                          <p:cNvPr id="159" name="Freeform 158"/>
                          <p:cNvSpPr/>
                          <p:nvPr/>
                        </p:nvSpPr>
                        <p:spPr>
                          <a:xfrm>
                            <a:off x="2823633" y="2520344"/>
                            <a:ext cx="540000" cy="957599"/>
                          </a:xfrm>
                          <a:custGeom>
                            <a:avLst/>
                            <a:gdLst>
                              <a:gd name="connsiteX0" fmla="*/ 0 w 1820334"/>
                              <a:gd name="connsiteY0" fmla="*/ 897495 h 922895"/>
                              <a:gd name="connsiteX1" fmla="*/ 922867 w 1820334"/>
                              <a:gd name="connsiteY1" fmla="*/ 29 h 922895"/>
                              <a:gd name="connsiteX2" fmla="*/ 1820334 w 1820334"/>
                              <a:gd name="connsiteY2" fmla="*/ 922895 h 922895"/>
                              <a:gd name="connsiteX3" fmla="*/ 1820334 w 1820334"/>
                              <a:gd name="connsiteY3" fmla="*/ 922895 h 92289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820334" h="922895">
                                <a:moveTo>
                                  <a:pt x="0" y="897495"/>
                                </a:moveTo>
                                <a:cubicBezTo>
                                  <a:pt x="309739" y="446645"/>
                                  <a:pt x="619478" y="-4204"/>
                                  <a:pt x="922867" y="29"/>
                                </a:cubicBezTo>
                                <a:cubicBezTo>
                                  <a:pt x="1226256" y="4262"/>
                                  <a:pt x="1820334" y="922895"/>
                                  <a:pt x="1820334" y="922895"/>
                                </a:cubicBezTo>
                                <a:lnTo>
                                  <a:pt x="1820334" y="922895"/>
                                </a:lnTo>
                              </a:path>
                            </a:pathLst>
                          </a:custGeom>
                          <a:ln w="12700">
                            <a:solidFill>
                              <a:srgbClr val="0000FF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60" name="Freeform 159"/>
                          <p:cNvSpPr/>
                          <p:nvPr/>
                        </p:nvSpPr>
                        <p:spPr>
                          <a:xfrm rot="10800000">
                            <a:off x="3355172" y="3399369"/>
                            <a:ext cx="540000" cy="922895"/>
                          </a:xfrm>
                          <a:custGeom>
                            <a:avLst/>
                            <a:gdLst>
                              <a:gd name="connsiteX0" fmla="*/ 0 w 1820334"/>
                              <a:gd name="connsiteY0" fmla="*/ 897495 h 922895"/>
                              <a:gd name="connsiteX1" fmla="*/ 922867 w 1820334"/>
                              <a:gd name="connsiteY1" fmla="*/ 29 h 922895"/>
                              <a:gd name="connsiteX2" fmla="*/ 1820334 w 1820334"/>
                              <a:gd name="connsiteY2" fmla="*/ 922895 h 922895"/>
                              <a:gd name="connsiteX3" fmla="*/ 1820334 w 1820334"/>
                              <a:gd name="connsiteY3" fmla="*/ 922895 h 92289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820334" h="922895">
                                <a:moveTo>
                                  <a:pt x="0" y="897495"/>
                                </a:moveTo>
                                <a:cubicBezTo>
                                  <a:pt x="309739" y="446645"/>
                                  <a:pt x="619478" y="-4204"/>
                                  <a:pt x="922867" y="29"/>
                                </a:cubicBezTo>
                                <a:cubicBezTo>
                                  <a:pt x="1226256" y="4262"/>
                                  <a:pt x="1820334" y="922895"/>
                                  <a:pt x="1820334" y="922895"/>
                                </a:cubicBezTo>
                                <a:lnTo>
                                  <a:pt x="1820334" y="922895"/>
                                </a:lnTo>
                              </a:path>
                            </a:pathLst>
                          </a:custGeom>
                          <a:ln w="12700">
                            <a:solidFill>
                              <a:srgbClr val="0000FF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53" name="Group 152"/>
                        <p:cNvGrpSpPr/>
                        <p:nvPr/>
                      </p:nvGrpSpPr>
                      <p:grpSpPr>
                        <a:xfrm>
                          <a:off x="3357720" y="2640156"/>
                          <a:ext cx="121066" cy="251211"/>
                          <a:chOff x="2823633" y="2497665"/>
                          <a:chExt cx="1071539" cy="1794363"/>
                        </a:xfrm>
                      </p:grpSpPr>
                      <p:sp>
                        <p:nvSpPr>
                          <p:cNvPr id="157" name="Freeform 156"/>
                          <p:cNvSpPr/>
                          <p:nvPr/>
                        </p:nvSpPr>
                        <p:spPr>
                          <a:xfrm>
                            <a:off x="2823633" y="2497665"/>
                            <a:ext cx="540000" cy="957600"/>
                          </a:xfrm>
                          <a:custGeom>
                            <a:avLst/>
                            <a:gdLst>
                              <a:gd name="connsiteX0" fmla="*/ 0 w 1820334"/>
                              <a:gd name="connsiteY0" fmla="*/ 897495 h 922895"/>
                              <a:gd name="connsiteX1" fmla="*/ 922867 w 1820334"/>
                              <a:gd name="connsiteY1" fmla="*/ 29 h 922895"/>
                              <a:gd name="connsiteX2" fmla="*/ 1820334 w 1820334"/>
                              <a:gd name="connsiteY2" fmla="*/ 922895 h 922895"/>
                              <a:gd name="connsiteX3" fmla="*/ 1820334 w 1820334"/>
                              <a:gd name="connsiteY3" fmla="*/ 922895 h 92289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820334" h="922895">
                                <a:moveTo>
                                  <a:pt x="0" y="897495"/>
                                </a:moveTo>
                                <a:cubicBezTo>
                                  <a:pt x="309739" y="446645"/>
                                  <a:pt x="619478" y="-4204"/>
                                  <a:pt x="922867" y="29"/>
                                </a:cubicBezTo>
                                <a:cubicBezTo>
                                  <a:pt x="1226256" y="4262"/>
                                  <a:pt x="1820334" y="922895"/>
                                  <a:pt x="1820334" y="922895"/>
                                </a:cubicBezTo>
                                <a:lnTo>
                                  <a:pt x="1820334" y="922895"/>
                                </a:lnTo>
                              </a:path>
                            </a:pathLst>
                          </a:custGeom>
                          <a:ln w="12700">
                            <a:solidFill>
                              <a:srgbClr val="0000FF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58" name="Freeform 157"/>
                          <p:cNvSpPr/>
                          <p:nvPr/>
                        </p:nvSpPr>
                        <p:spPr>
                          <a:xfrm rot="10800000">
                            <a:off x="3355172" y="3369136"/>
                            <a:ext cx="540000" cy="922892"/>
                          </a:xfrm>
                          <a:custGeom>
                            <a:avLst/>
                            <a:gdLst>
                              <a:gd name="connsiteX0" fmla="*/ 0 w 1820334"/>
                              <a:gd name="connsiteY0" fmla="*/ 897495 h 922895"/>
                              <a:gd name="connsiteX1" fmla="*/ 922867 w 1820334"/>
                              <a:gd name="connsiteY1" fmla="*/ 29 h 922895"/>
                              <a:gd name="connsiteX2" fmla="*/ 1820334 w 1820334"/>
                              <a:gd name="connsiteY2" fmla="*/ 922895 h 922895"/>
                              <a:gd name="connsiteX3" fmla="*/ 1820334 w 1820334"/>
                              <a:gd name="connsiteY3" fmla="*/ 922895 h 92289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820334" h="922895">
                                <a:moveTo>
                                  <a:pt x="0" y="897495"/>
                                </a:moveTo>
                                <a:cubicBezTo>
                                  <a:pt x="309739" y="446645"/>
                                  <a:pt x="619478" y="-4204"/>
                                  <a:pt x="922867" y="29"/>
                                </a:cubicBezTo>
                                <a:cubicBezTo>
                                  <a:pt x="1226256" y="4262"/>
                                  <a:pt x="1820334" y="922895"/>
                                  <a:pt x="1820334" y="922895"/>
                                </a:cubicBezTo>
                                <a:lnTo>
                                  <a:pt x="1820334" y="922895"/>
                                </a:lnTo>
                              </a:path>
                            </a:pathLst>
                          </a:custGeom>
                          <a:ln w="12700">
                            <a:solidFill>
                              <a:srgbClr val="0000FF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54" name="Group 153"/>
                        <p:cNvGrpSpPr/>
                        <p:nvPr/>
                      </p:nvGrpSpPr>
                      <p:grpSpPr>
                        <a:xfrm>
                          <a:off x="3599527" y="2639013"/>
                          <a:ext cx="121066" cy="252269"/>
                          <a:chOff x="2823633" y="2520344"/>
                          <a:chExt cx="1071539" cy="1801920"/>
                        </a:xfrm>
                      </p:grpSpPr>
                      <p:sp>
                        <p:nvSpPr>
                          <p:cNvPr id="155" name="Freeform 154"/>
                          <p:cNvSpPr/>
                          <p:nvPr/>
                        </p:nvSpPr>
                        <p:spPr>
                          <a:xfrm>
                            <a:off x="2823633" y="2520344"/>
                            <a:ext cx="540000" cy="957599"/>
                          </a:xfrm>
                          <a:custGeom>
                            <a:avLst/>
                            <a:gdLst>
                              <a:gd name="connsiteX0" fmla="*/ 0 w 1820334"/>
                              <a:gd name="connsiteY0" fmla="*/ 897495 h 922895"/>
                              <a:gd name="connsiteX1" fmla="*/ 922867 w 1820334"/>
                              <a:gd name="connsiteY1" fmla="*/ 29 h 922895"/>
                              <a:gd name="connsiteX2" fmla="*/ 1820334 w 1820334"/>
                              <a:gd name="connsiteY2" fmla="*/ 922895 h 922895"/>
                              <a:gd name="connsiteX3" fmla="*/ 1820334 w 1820334"/>
                              <a:gd name="connsiteY3" fmla="*/ 922895 h 92289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820334" h="922895">
                                <a:moveTo>
                                  <a:pt x="0" y="897495"/>
                                </a:moveTo>
                                <a:cubicBezTo>
                                  <a:pt x="309739" y="446645"/>
                                  <a:pt x="619478" y="-4204"/>
                                  <a:pt x="922867" y="29"/>
                                </a:cubicBezTo>
                                <a:cubicBezTo>
                                  <a:pt x="1226256" y="4262"/>
                                  <a:pt x="1820334" y="922895"/>
                                  <a:pt x="1820334" y="922895"/>
                                </a:cubicBezTo>
                                <a:lnTo>
                                  <a:pt x="1820334" y="922895"/>
                                </a:lnTo>
                              </a:path>
                            </a:pathLst>
                          </a:custGeom>
                          <a:ln w="12700">
                            <a:solidFill>
                              <a:srgbClr val="0000FF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56" name="Freeform 155"/>
                          <p:cNvSpPr/>
                          <p:nvPr/>
                        </p:nvSpPr>
                        <p:spPr>
                          <a:xfrm rot="10800000">
                            <a:off x="3355172" y="3399369"/>
                            <a:ext cx="540000" cy="922895"/>
                          </a:xfrm>
                          <a:custGeom>
                            <a:avLst/>
                            <a:gdLst>
                              <a:gd name="connsiteX0" fmla="*/ 0 w 1820334"/>
                              <a:gd name="connsiteY0" fmla="*/ 897495 h 922895"/>
                              <a:gd name="connsiteX1" fmla="*/ 922867 w 1820334"/>
                              <a:gd name="connsiteY1" fmla="*/ 29 h 922895"/>
                              <a:gd name="connsiteX2" fmla="*/ 1820334 w 1820334"/>
                              <a:gd name="connsiteY2" fmla="*/ 922895 h 922895"/>
                              <a:gd name="connsiteX3" fmla="*/ 1820334 w 1820334"/>
                              <a:gd name="connsiteY3" fmla="*/ 922895 h 92289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820334" h="922895">
                                <a:moveTo>
                                  <a:pt x="0" y="897495"/>
                                </a:moveTo>
                                <a:cubicBezTo>
                                  <a:pt x="309739" y="446645"/>
                                  <a:pt x="619478" y="-4204"/>
                                  <a:pt x="922867" y="29"/>
                                </a:cubicBezTo>
                                <a:cubicBezTo>
                                  <a:pt x="1226256" y="4262"/>
                                  <a:pt x="1820334" y="922895"/>
                                  <a:pt x="1820334" y="922895"/>
                                </a:cubicBezTo>
                                <a:lnTo>
                                  <a:pt x="1820334" y="922895"/>
                                </a:lnTo>
                              </a:path>
                            </a:pathLst>
                          </a:custGeom>
                          <a:ln w="12700">
                            <a:solidFill>
                              <a:srgbClr val="0000FF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</p:grpSp>
                  <p:cxnSp>
                    <p:nvCxnSpPr>
                      <p:cNvPr id="131" name="Straight Connector 130"/>
                      <p:cNvCxnSpPr/>
                      <p:nvPr/>
                    </p:nvCxnSpPr>
                    <p:spPr>
                      <a:xfrm rot="10800000">
                        <a:off x="4700275" y="3425489"/>
                        <a:ext cx="252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0000FF"/>
                        </a:solidFill>
                        <a:headEnd type="triangle" w="med" len="sm"/>
                        <a:tailEnd type="none" w="med" len="sm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32" name="Group 131"/>
                      <p:cNvGrpSpPr>
                        <a:grpSpLocks/>
                      </p:cNvGrpSpPr>
                      <p:nvPr/>
                    </p:nvGrpSpPr>
                    <p:grpSpPr>
                      <a:xfrm rot="2400000">
                        <a:off x="3978319" y="3788769"/>
                        <a:ext cx="849777" cy="144000"/>
                        <a:chOff x="3175262" y="2638712"/>
                        <a:chExt cx="545331" cy="254385"/>
                      </a:xfrm>
                    </p:grpSpPr>
                    <p:sp>
                      <p:nvSpPr>
                        <p:cNvPr id="135" name="Freeform 134"/>
                        <p:cNvSpPr/>
                        <p:nvPr/>
                      </p:nvSpPr>
                      <p:spPr>
                        <a:xfrm rot="10800000">
                          <a:off x="3175262" y="2760548"/>
                          <a:ext cx="61011" cy="129205"/>
                        </a:xfrm>
                        <a:custGeom>
                          <a:avLst/>
                          <a:gdLst>
                            <a:gd name="connsiteX0" fmla="*/ 0 w 1820334"/>
                            <a:gd name="connsiteY0" fmla="*/ 897495 h 922895"/>
                            <a:gd name="connsiteX1" fmla="*/ 922867 w 1820334"/>
                            <a:gd name="connsiteY1" fmla="*/ 29 h 922895"/>
                            <a:gd name="connsiteX2" fmla="*/ 1820334 w 1820334"/>
                            <a:gd name="connsiteY2" fmla="*/ 922895 h 922895"/>
                            <a:gd name="connsiteX3" fmla="*/ 1820334 w 1820334"/>
                            <a:gd name="connsiteY3" fmla="*/ 922895 h 92289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820334" h="922895">
                              <a:moveTo>
                                <a:pt x="0" y="897495"/>
                              </a:moveTo>
                              <a:cubicBezTo>
                                <a:pt x="309739" y="446645"/>
                                <a:pt x="619478" y="-4204"/>
                                <a:pt x="922867" y="29"/>
                              </a:cubicBezTo>
                              <a:cubicBezTo>
                                <a:pt x="1226256" y="4262"/>
                                <a:pt x="1820334" y="922895"/>
                                <a:pt x="1820334" y="922895"/>
                              </a:cubicBezTo>
                              <a:lnTo>
                                <a:pt x="1820334" y="922895"/>
                              </a:lnTo>
                            </a:path>
                          </a:pathLst>
                        </a:custGeom>
                        <a:ln w="15875">
                          <a:solidFill>
                            <a:srgbClr val="008000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grpSp>
                      <p:nvGrpSpPr>
                        <p:cNvPr id="136" name="Group 135"/>
                        <p:cNvGrpSpPr/>
                        <p:nvPr/>
                      </p:nvGrpSpPr>
                      <p:grpSpPr>
                        <a:xfrm>
                          <a:off x="3236455" y="2638712"/>
                          <a:ext cx="121066" cy="254385"/>
                          <a:chOff x="2823633" y="2565702"/>
                          <a:chExt cx="1071539" cy="1817033"/>
                        </a:xfrm>
                      </p:grpSpPr>
                      <p:sp>
                        <p:nvSpPr>
                          <p:cNvPr id="146" name="Freeform 145"/>
                          <p:cNvSpPr/>
                          <p:nvPr/>
                        </p:nvSpPr>
                        <p:spPr>
                          <a:xfrm>
                            <a:off x="2823633" y="2565702"/>
                            <a:ext cx="540000" cy="957599"/>
                          </a:xfrm>
                          <a:custGeom>
                            <a:avLst/>
                            <a:gdLst>
                              <a:gd name="connsiteX0" fmla="*/ 0 w 1820334"/>
                              <a:gd name="connsiteY0" fmla="*/ 897495 h 922895"/>
                              <a:gd name="connsiteX1" fmla="*/ 922867 w 1820334"/>
                              <a:gd name="connsiteY1" fmla="*/ 29 h 922895"/>
                              <a:gd name="connsiteX2" fmla="*/ 1820334 w 1820334"/>
                              <a:gd name="connsiteY2" fmla="*/ 922895 h 922895"/>
                              <a:gd name="connsiteX3" fmla="*/ 1820334 w 1820334"/>
                              <a:gd name="connsiteY3" fmla="*/ 922895 h 92289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820334" h="922895">
                                <a:moveTo>
                                  <a:pt x="0" y="897495"/>
                                </a:moveTo>
                                <a:cubicBezTo>
                                  <a:pt x="309739" y="446645"/>
                                  <a:pt x="619478" y="-4204"/>
                                  <a:pt x="922867" y="29"/>
                                </a:cubicBezTo>
                                <a:cubicBezTo>
                                  <a:pt x="1226256" y="4262"/>
                                  <a:pt x="1820334" y="922895"/>
                                  <a:pt x="1820334" y="922895"/>
                                </a:cubicBezTo>
                                <a:lnTo>
                                  <a:pt x="1820334" y="922895"/>
                                </a:lnTo>
                              </a:path>
                            </a:pathLst>
                          </a:custGeom>
                          <a:ln w="15875">
                            <a:solidFill>
                              <a:srgbClr val="008000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47" name="Freeform 146"/>
                          <p:cNvSpPr/>
                          <p:nvPr/>
                        </p:nvSpPr>
                        <p:spPr>
                          <a:xfrm rot="10800000">
                            <a:off x="3355172" y="3459843"/>
                            <a:ext cx="540000" cy="922892"/>
                          </a:xfrm>
                          <a:custGeom>
                            <a:avLst/>
                            <a:gdLst>
                              <a:gd name="connsiteX0" fmla="*/ 0 w 1820334"/>
                              <a:gd name="connsiteY0" fmla="*/ 897495 h 922895"/>
                              <a:gd name="connsiteX1" fmla="*/ 922867 w 1820334"/>
                              <a:gd name="connsiteY1" fmla="*/ 29 h 922895"/>
                              <a:gd name="connsiteX2" fmla="*/ 1820334 w 1820334"/>
                              <a:gd name="connsiteY2" fmla="*/ 922895 h 922895"/>
                              <a:gd name="connsiteX3" fmla="*/ 1820334 w 1820334"/>
                              <a:gd name="connsiteY3" fmla="*/ 922895 h 92289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820334" h="922895">
                                <a:moveTo>
                                  <a:pt x="0" y="897495"/>
                                </a:moveTo>
                                <a:cubicBezTo>
                                  <a:pt x="309739" y="446645"/>
                                  <a:pt x="619478" y="-4204"/>
                                  <a:pt x="922867" y="29"/>
                                </a:cubicBezTo>
                                <a:cubicBezTo>
                                  <a:pt x="1226256" y="4262"/>
                                  <a:pt x="1820334" y="922895"/>
                                  <a:pt x="1820334" y="922895"/>
                                </a:cubicBezTo>
                                <a:lnTo>
                                  <a:pt x="1820334" y="922895"/>
                                </a:lnTo>
                              </a:path>
                            </a:pathLst>
                          </a:custGeom>
                          <a:ln w="15875">
                            <a:solidFill>
                              <a:srgbClr val="008000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37" name="Group 136"/>
                        <p:cNvGrpSpPr/>
                        <p:nvPr/>
                      </p:nvGrpSpPr>
                      <p:grpSpPr>
                        <a:xfrm>
                          <a:off x="3478622" y="2639013"/>
                          <a:ext cx="121066" cy="252269"/>
                          <a:chOff x="2823633" y="2520344"/>
                          <a:chExt cx="1071539" cy="1801920"/>
                        </a:xfrm>
                      </p:grpSpPr>
                      <p:sp>
                        <p:nvSpPr>
                          <p:cNvPr id="144" name="Freeform 143"/>
                          <p:cNvSpPr/>
                          <p:nvPr/>
                        </p:nvSpPr>
                        <p:spPr>
                          <a:xfrm>
                            <a:off x="2823633" y="2520344"/>
                            <a:ext cx="540000" cy="957599"/>
                          </a:xfrm>
                          <a:custGeom>
                            <a:avLst/>
                            <a:gdLst>
                              <a:gd name="connsiteX0" fmla="*/ 0 w 1820334"/>
                              <a:gd name="connsiteY0" fmla="*/ 897495 h 922895"/>
                              <a:gd name="connsiteX1" fmla="*/ 922867 w 1820334"/>
                              <a:gd name="connsiteY1" fmla="*/ 29 h 922895"/>
                              <a:gd name="connsiteX2" fmla="*/ 1820334 w 1820334"/>
                              <a:gd name="connsiteY2" fmla="*/ 922895 h 922895"/>
                              <a:gd name="connsiteX3" fmla="*/ 1820334 w 1820334"/>
                              <a:gd name="connsiteY3" fmla="*/ 922895 h 92289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820334" h="922895">
                                <a:moveTo>
                                  <a:pt x="0" y="897495"/>
                                </a:moveTo>
                                <a:cubicBezTo>
                                  <a:pt x="309739" y="446645"/>
                                  <a:pt x="619478" y="-4204"/>
                                  <a:pt x="922867" y="29"/>
                                </a:cubicBezTo>
                                <a:cubicBezTo>
                                  <a:pt x="1226256" y="4262"/>
                                  <a:pt x="1820334" y="922895"/>
                                  <a:pt x="1820334" y="922895"/>
                                </a:cubicBezTo>
                                <a:lnTo>
                                  <a:pt x="1820334" y="922895"/>
                                </a:lnTo>
                              </a:path>
                            </a:pathLst>
                          </a:custGeom>
                          <a:ln w="15875">
                            <a:solidFill>
                              <a:srgbClr val="008000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45" name="Freeform 144"/>
                          <p:cNvSpPr/>
                          <p:nvPr/>
                        </p:nvSpPr>
                        <p:spPr>
                          <a:xfrm rot="10800000">
                            <a:off x="3355172" y="3399369"/>
                            <a:ext cx="540000" cy="922895"/>
                          </a:xfrm>
                          <a:custGeom>
                            <a:avLst/>
                            <a:gdLst>
                              <a:gd name="connsiteX0" fmla="*/ 0 w 1820334"/>
                              <a:gd name="connsiteY0" fmla="*/ 897495 h 922895"/>
                              <a:gd name="connsiteX1" fmla="*/ 922867 w 1820334"/>
                              <a:gd name="connsiteY1" fmla="*/ 29 h 922895"/>
                              <a:gd name="connsiteX2" fmla="*/ 1820334 w 1820334"/>
                              <a:gd name="connsiteY2" fmla="*/ 922895 h 922895"/>
                              <a:gd name="connsiteX3" fmla="*/ 1820334 w 1820334"/>
                              <a:gd name="connsiteY3" fmla="*/ 922895 h 92289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820334" h="922895">
                                <a:moveTo>
                                  <a:pt x="0" y="897495"/>
                                </a:moveTo>
                                <a:cubicBezTo>
                                  <a:pt x="309739" y="446645"/>
                                  <a:pt x="619478" y="-4204"/>
                                  <a:pt x="922867" y="29"/>
                                </a:cubicBezTo>
                                <a:cubicBezTo>
                                  <a:pt x="1226256" y="4262"/>
                                  <a:pt x="1820334" y="922895"/>
                                  <a:pt x="1820334" y="922895"/>
                                </a:cubicBezTo>
                                <a:lnTo>
                                  <a:pt x="1820334" y="922895"/>
                                </a:lnTo>
                              </a:path>
                            </a:pathLst>
                          </a:custGeom>
                          <a:ln w="15875">
                            <a:solidFill>
                              <a:srgbClr val="008000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38" name="Group 137"/>
                        <p:cNvGrpSpPr/>
                        <p:nvPr/>
                      </p:nvGrpSpPr>
                      <p:grpSpPr>
                        <a:xfrm>
                          <a:off x="3357720" y="2640156"/>
                          <a:ext cx="121066" cy="251211"/>
                          <a:chOff x="2823633" y="2497665"/>
                          <a:chExt cx="1071539" cy="1794363"/>
                        </a:xfrm>
                      </p:grpSpPr>
                      <p:sp>
                        <p:nvSpPr>
                          <p:cNvPr id="142" name="Freeform 141"/>
                          <p:cNvSpPr/>
                          <p:nvPr/>
                        </p:nvSpPr>
                        <p:spPr>
                          <a:xfrm>
                            <a:off x="2823633" y="2497665"/>
                            <a:ext cx="540000" cy="957600"/>
                          </a:xfrm>
                          <a:custGeom>
                            <a:avLst/>
                            <a:gdLst>
                              <a:gd name="connsiteX0" fmla="*/ 0 w 1820334"/>
                              <a:gd name="connsiteY0" fmla="*/ 897495 h 922895"/>
                              <a:gd name="connsiteX1" fmla="*/ 922867 w 1820334"/>
                              <a:gd name="connsiteY1" fmla="*/ 29 h 922895"/>
                              <a:gd name="connsiteX2" fmla="*/ 1820334 w 1820334"/>
                              <a:gd name="connsiteY2" fmla="*/ 922895 h 922895"/>
                              <a:gd name="connsiteX3" fmla="*/ 1820334 w 1820334"/>
                              <a:gd name="connsiteY3" fmla="*/ 922895 h 92289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820334" h="922895">
                                <a:moveTo>
                                  <a:pt x="0" y="897495"/>
                                </a:moveTo>
                                <a:cubicBezTo>
                                  <a:pt x="309739" y="446645"/>
                                  <a:pt x="619478" y="-4204"/>
                                  <a:pt x="922867" y="29"/>
                                </a:cubicBezTo>
                                <a:cubicBezTo>
                                  <a:pt x="1226256" y="4262"/>
                                  <a:pt x="1820334" y="922895"/>
                                  <a:pt x="1820334" y="922895"/>
                                </a:cubicBezTo>
                                <a:lnTo>
                                  <a:pt x="1820334" y="922895"/>
                                </a:lnTo>
                              </a:path>
                            </a:pathLst>
                          </a:custGeom>
                          <a:ln w="15875">
                            <a:solidFill>
                              <a:srgbClr val="008000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43" name="Freeform 142"/>
                          <p:cNvSpPr/>
                          <p:nvPr/>
                        </p:nvSpPr>
                        <p:spPr>
                          <a:xfrm rot="10800000">
                            <a:off x="3355172" y="3369136"/>
                            <a:ext cx="540000" cy="922892"/>
                          </a:xfrm>
                          <a:custGeom>
                            <a:avLst/>
                            <a:gdLst>
                              <a:gd name="connsiteX0" fmla="*/ 0 w 1820334"/>
                              <a:gd name="connsiteY0" fmla="*/ 897495 h 922895"/>
                              <a:gd name="connsiteX1" fmla="*/ 922867 w 1820334"/>
                              <a:gd name="connsiteY1" fmla="*/ 29 h 922895"/>
                              <a:gd name="connsiteX2" fmla="*/ 1820334 w 1820334"/>
                              <a:gd name="connsiteY2" fmla="*/ 922895 h 922895"/>
                              <a:gd name="connsiteX3" fmla="*/ 1820334 w 1820334"/>
                              <a:gd name="connsiteY3" fmla="*/ 922895 h 92289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820334" h="922895">
                                <a:moveTo>
                                  <a:pt x="0" y="897495"/>
                                </a:moveTo>
                                <a:cubicBezTo>
                                  <a:pt x="309739" y="446645"/>
                                  <a:pt x="619478" y="-4204"/>
                                  <a:pt x="922867" y="29"/>
                                </a:cubicBezTo>
                                <a:cubicBezTo>
                                  <a:pt x="1226256" y="4262"/>
                                  <a:pt x="1820334" y="922895"/>
                                  <a:pt x="1820334" y="922895"/>
                                </a:cubicBezTo>
                                <a:lnTo>
                                  <a:pt x="1820334" y="922895"/>
                                </a:lnTo>
                              </a:path>
                            </a:pathLst>
                          </a:custGeom>
                          <a:ln w="15875">
                            <a:solidFill>
                              <a:srgbClr val="008000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39" name="Group 138"/>
                        <p:cNvGrpSpPr/>
                        <p:nvPr/>
                      </p:nvGrpSpPr>
                      <p:grpSpPr>
                        <a:xfrm>
                          <a:off x="3599527" y="2639013"/>
                          <a:ext cx="121066" cy="252269"/>
                          <a:chOff x="2823633" y="2520344"/>
                          <a:chExt cx="1071539" cy="1801920"/>
                        </a:xfrm>
                      </p:grpSpPr>
                      <p:sp>
                        <p:nvSpPr>
                          <p:cNvPr id="140" name="Freeform 139"/>
                          <p:cNvSpPr/>
                          <p:nvPr/>
                        </p:nvSpPr>
                        <p:spPr>
                          <a:xfrm>
                            <a:off x="2823633" y="2520344"/>
                            <a:ext cx="540000" cy="957599"/>
                          </a:xfrm>
                          <a:custGeom>
                            <a:avLst/>
                            <a:gdLst>
                              <a:gd name="connsiteX0" fmla="*/ 0 w 1820334"/>
                              <a:gd name="connsiteY0" fmla="*/ 897495 h 922895"/>
                              <a:gd name="connsiteX1" fmla="*/ 922867 w 1820334"/>
                              <a:gd name="connsiteY1" fmla="*/ 29 h 922895"/>
                              <a:gd name="connsiteX2" fmla="*/ 1820334 w 1820334"/>
                              <a:gd name="connsiteY2" fmla="*/ 922895 h 922895"/>
                              <a:gd name="connsiteX3" fmla="*/ 1820334 w 1820334"/>
                              <a:gd name="connsiteY3" fmla="*/ 922895 h 92289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820334" h="922895">
                                <a:moveTo>
                                  <a:pt x="0" y="897495"/>
                                </a:moveTo>
                                <a:cubicBezTo>
                                  <a:pt x="309739" y="446645"/>
                                  <a:pt x="619478" y="-4204"/>
                                  <a:pt x="922867" y="29"/>
                                </a:cubicBezTo>
                                <a:cubicBezTo>
                                  <a:pt x="1226256" y="4262"/>
                                  <a:pt x="1820334" y="922895"/>
                                  <a:pt x="1820334" y="922895"/>
                                </a:cubicBezTo>
                                <a:lnTo>
                                  <a:pt x="1820334" y="922895"/>
                                </a:lnTo>
                              </a:path>
                            </a:pathLst>
                          </a:custGeom>
                          <a:ln w="15875">
                            <a:solidFill>
                              <a:srgbClr val="008000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41" name="Freeform 140"/>
                          <p:cNvSpPr/>
                          <p:nvPr/>
                        </p:nvSpPr>
                        <p:spPr>
                          <a:xfrm rot="10800000">
                            <a:off x="3355172" y="3399369"/>
                            <a:ext cx="540000" cy="922895"/>
                          </a:xfrm>
                          <a:custGeom>
                            <a:avLst/>
                            <a:gdLst>
                              <a:gd name="connsiteX0" fmla="*/ 0 w 1820334"/>
                              <a:gd name="connsiteY0" fmla="*/ 897495 h 922895"/>
                              <a:gd name="connsiteX1" fmla="*/ 922867 w 1820334"/>
                              <a:gd name="connsiteY1" fmla="*/ 29 h 922895"/>
                              <a:gd name="connsiteX2" fmla="*/ 1820334 w 1820334"/>
                              <a:gd name="connsiteY2" fmla="*/ 922895 h 922895"/>
                              <a:gd name="connsiteX3" fmla="*/ 1820334 w 1820334"/>
                              <a:gd name="connsiteY3" fmla="*/ 922895 h 92289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820334" h="922895">
                                <a:moveTo>
                                  <a:pt x="0" y="897495"/>
                                </a:moveTo>
                                <a:cubicBezTo>
                                  <a:pt x="309739" y="446645"/>
                                  <a:pt x="619478" y="-4204"/>
                                  <a:pt x="922867" y="29"/>
                                </a:cubicBezTo>
                                <a:cubicBezTo>
                                  <a:pt x="1226256" y="4262"/>
                                  <a:pt x="1820334" y="922895"/>
                                  <a:pt x="1820334" y="922895"/>
                                </a:cubicBezTo>
                                <a:lnTo>
                                  <a:pt x="1820334" y="922895"/>
                                </a:lnTo>
                              </a:path>
                            </a:pathLst>
                          </a:custGeom>
                          <a:ln w="15875">
                            <a:solidFill>
                              <a:srgbClr val="008000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</p:grpSp>
                  <p:cxnSp>
                    <p:nvCxnSpPr>
                      <p:cNvPr id="133" name="Straight Connector 132"/>
                      <p:cNvCxnSpPr>
                        <a:cxnSpLocks noChangeAspect="1"/>
                      </p:cNvCxnSpPr>
                      <p:nvPr/>
                    </p:nvCxnSpPr>
                    <p:spPr>
                      <a:xfrm rot="900000">
                        <a:off x="3917350" y="3480595"/>
                        <a:ext cx="180000" cy="87428"/>
                      </a:xfrm>
                      <a:prstGeom prst="line">
                        <a:avLst/>
                      </a:prstGeom>
                      <a:ln w="15875">
                        <a:solidFill>
                          <a:srgbClr val="008000"/>
                        </a:solidFill>
                        <a:headEnd type="triangle" w="med" len="sm"/>
                        <a:tailEnd type="none" w="med" len="sm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34" name="Arc 133"/>
                      <p:cNvSpPr>
                        <a:spLocks/>
                      </p:cNvSpPr>
                      <p:nvPr/>
                    </p:nvSpPr>
                    <p:spPr>
                      <a:xfrm rot="16200000">
                        <a:off x="3346571" y="3104962"/>
                        <a:ext cx="738000" cy="586800"/>
                      </a:xfrm>
                      <a:prstGeom prst="arc">
                        <a:avLst>
                          <a:gd name="adj1" fmla="val 15790335"/>
                          <a:gd name="adj2" fmla="val 19640888"/>
                        </a:avLst>
                      </a:prstGeom>
                      <a:ln w="6350">
                        <a:solidFill>
                          <a:schemeClr val="tx1"/>
                        </a:solidFill>
                        <a:tailEnd type="triangle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72" name="TextBox 171"/>
                    <p:cNvSpPr txBox="1"/>
                    <p:nvPr/>
                  </p:nvSpPr>
                  <p:spPr>
                    <a:xfrm>
                      <a:off x="2709350" y="3141128"/>
                      <a:ext cx="374993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600" i="1" dirty="0" smtClean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lang="en-US" sz="1600" i="1" baseline="-25000" dirty="0" smtClean="0"/>
                        <a:t>e</a:t>
                      </a:r>
                      <a:endParaRPr lang="en-US" sz="1600" i="1" baseline="-25000" dirty="0"/>
                    </a:p>
                  </p:txBody>
                </p:sp>
              </p:grpSp>
              <p:graphicFrame>
                <p:nvGraphicFramePr>
                  <p:cNvPr id="85" name="Object 84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378416674"/>
                      </p:ext>
                    </p:extLst>
                  </p:nvPr>
                </p:nvGraphicFramePr>
                <p:xfrm>
                  <a:off x="3492500" y="3624263"/>
                  <a:ext cx="457200" cy="37465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53270" name="Equation" r:id="rId16" imgW="279400" imgH="228600" progId="Equation.3">
                          <p:embed/>
                        </p:oleObj>
                      </mc:Choice>
                      <mc:Fallback>
                        <p:oleObj name="Equation" r:id="rId16" imgW="279400" imgH="228600" progId="Equation.3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7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3492500" y="3624263"/>
                                <a:ext cx="457200" cy="37465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112" name="Group 111"/>
            <p:cNvGrpSpPr/>
            <p:nvPr/>
          </p:nvGrpSpPr>
          <p:grpSpPr>
            <a:xfrm>
              <a:off x="3996246" y="1981201"/>
              <a:ext cx="1106424" cy="469232"/>
              <a:chOff x="723900" y="3035301"/>
              <a:chExt cx="1106424" cy="469232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723900" y="3035301"/>
                <a:ext cx="1106424" cy="469232"/>
              </a:xfrm>
              <a:prstGeom prst="rect">
                <a:avLst/>
              </a:prstGeom>
              <a:solidFill>
                <a:srgbClr val="CCFFC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71" name="Object 17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53722843"/>
                  </p:ext>
                </p:extLst>
              </p:nvPr>
            </p:nvGraphicFramePr>
            <p:xfrm>
              <a:off x="906399" y="3111500"/>
              <a:ext cx="758825" cy="279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3271" name="Equation" r:id="rId18" imgW="584200" imgH="215900" progId="Equation.3">
                      <p:embed/>
                    </p:oleObj>
                  </mc:Choice>
                  <mc:Fallback>
                    <p:oleObj name="Equation" r:id="rId18" imgW="584200" imgH="2159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9"/>
                          <a:stretch>
                            <a:fillRect/>
                          </a:stretch>
                        </p:blipFill>
                        <p:spPr>
                          <a:xfrm>
                            <a:off x="906399" y="3111500"/>
                            <a:ext cx="758825" cy="2794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4EC6-ACE5-9B4E-B668-2D6EA9CB3256}" type="datetime3">
              <a:rPr lang="en-US" smtClean="0"/>
              <a:t>27 September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3C19-53F9-9F43-AEFF-D461FD7A6E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3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PLACIDI - NOCE - Arcidosso 2017</a:t>
            </a:r>
            <a:endParaRPr lang="en-US"/>
          </a:p>
        </p:txBody>
      </p:sp>
      <p:grpSp>
        <p:nvGrpSpPr>
          <p:cNvPr id="194" name="Group 193"/>
          <p:cNvGrpSpPr/>
          <p:nvPr/>
        </p:nvGrpSpPr>
        <p:grpSpPr>
          <a:xfrm>
            <a:off x="914400" y="304800"/>
            <a:ext cx="7315200" cy="731520"/>
            <a:chOff x="914400" y="288000"/>
            <a:chExt cx="7315200" cy="731520"/>
          </a:xfrm>
        </p:grpSpPr>
        <p:sp>
          <p:nvSpPr>
            <p:cNvPr id="195" name="Title 1"/>
            <p:cNvSpPr txBox="1">
              <a:spLocks/>
            </p:cNvSpPr>
            <p:nvPr/>
          </p:nvSpPr>
          <p:spPr>
            <a:xfrm>
              <a:off x="914400" y="288000"/>
              <a:ext cx="7315200" cy="7315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 smtClean="0">
                  <a:solidFill>
                    <a:srgbClr val="0000FF"/>
                  </a:solidFill>
                  <a:latin typeface="Book Antiqua"/>
                  <a:cs typeface="Book Antiqua"/>
                </a:rPr>
                <a:t>ICS</a:t>
              </a:r>
              <a:r>
                <a:rPr lang="en-US" sz="2400" b="1" dirty="0">
                  <a:solidFill>
                    <a:srgbClr val="0000FF"/>
                  </a:solidFill>
                  <a:latin typeface="Book Antiqua"/>
                  <a:cs typeface="Book Antiqua"/>
                </a:rPr>
                <a:t> </a:t>
              </a:r>
              <a:r>
                <a:rPr lang="en-US" sz="2400" b="1" dirty="0" smtClean="0">
                  <a:solidFill>
                    <a:srgbClr val="0000FF"/>
                  </a:solidFill>
                  <a:latin typeface="Book Antiqua"/>
                  <a:cs typeface="Book Antiqua"/>
                </a:rPr>
                <a:t>        FEL-ICS    </a:t>
              </a:r>
            </a:p>
          </p:txBody>
        </p:sp>
        <p:sp>
          <p:nvSpPr>
            <p:cNvPr id="196" name="Right Arrow 195"/>
            <p:cNvSpPr>
              <a:spLocks noChangeAspect="1"/>
            </p:cNvSpPr>
            <p:nvPr/>
          </p:nvSpPr>
          <p:spPr>
            <a:xfrm>
              <a:off x="4141824" y="546100"/>
              <a:ext cx="274320" cy="27432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6702" y="1905000"/>
            <a:ext cx="3848098" cy="3733800"/>
            <a:chOff x="190502" y="1219200"/>
            <a:chExt cx="3848098" cy="3733800"/>
          </a:xfrm>
        </p:grpSpPr>
        <p:grpSp>
          <p:nvGrpSpPr>
            <p:cNvPr id="13" name="Group 12"/>
            <p:cNvGrpSpPr/>
            <p:nvPr/>
          </p:nvGrpSpPr>
          <p:grpSpPr>
            <a:xfrm>
              <a:off x="190502" y="1219200"/>
              <a:ext cx="3848098" cy="3733800"/>
              <a:chOff x="152402" y="990600"/>
              <a:chExt cx="3848098" cy="3733800"/>
            </a:xfrm>
          </p:grpSpPr>
          <p:sp>
            <p:nvSpPr>
              <p:cNvPr id="197" name="Rectangle 196"/>
              <p:cNvSpPr/>
              <p:nvPr/>
            </p:nvSpPr>
            <p:spPr>
              <a:xfrm>
                <a:off x="2537460" y="1333500"/>
                <a:ext cx="1463040" cy="548640"/>
              </a:xfrm>
              <a:prstGeom prst="rect">
                <a:avLst/>
              </a:prstGeom>
              <a:solidFill>
                <a:srgbClr val="3BFA24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52402" y="990600"/>
                <a:ext cx="3725860" cy="3733800"/>
                <a:chOff x="2684465" y="2282826"/>
                <a:chExt cx="3725860" cy="3733800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2684465" y="2282826"/>
                  <a:ext cx="2741519" cy="1702572"/>
                  <a:chOff x="2412460" y="2362200"/>
                  <a:chExt cx="2741519" cy="1702572"/>
                </a:xfrm>
              </p:grpSpPr>
              <p:grpSp>
                <p:nvGrpSpPr>
                  <p:cNvPr id="99" name="Group 98"/>
                  <p:cNvGrpSpPr>
                    <a:grpSpLocks noChangeAspect="1"/>
                  </p:cNvGrpSpPr>
                  <p:nvPr/>
                </p:nvGrpSpPr>
                <p:grpSpPr>
                  <a:xfrm>
                    <a:off x="2412460" y="2362200"/>
                    <a:ext cx="2741519" cy="1702572"/>
                    <a:chOff x="3340862" y="2931256"/>
                    <a:chExt cx="1612658" cy="1001513"/>
                  </a:xfrm>
                </p:grpSpPr>
                <p:sp>
                  <p:nvSpPr>
                    <p:cNvPr id="101" name="TextBox 100"/>
                    <p:cNvSpPr txBox="1"/>
                    <p:nvPr/>
                  </p:nvSpPr>
                  <p:spPr>
                    <a:xfrm>
                      <a:off x="3449903" y="3180341"/>
                      <a:ext cx="215003" cy="19914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600" i="1" dirty="0" smtClean="0">
                          <a:latin typeface="Times New Roman"/>
                          <a:cs typeface="Times New Roman"/>
                        </a:rPr>
                        <a:t>φ</a:t>
                      </a:r>
                      <a:endParaRPr lang="en-US" sz="1600" i="1" dirty="0">
                        <a:latin typeface="Times New Roman"/>
                        <a:cs typeface="Times New Roman"/>
                      </a:endParaRPr>
                    </a:p>
                  </p:txBody>
                </p:sp>
                <p:sp>
                  <p:nvSpPr>
                    <p:cNvPr id="111" name="TextBox 110"/>
                    <p:cNvSpPr txBox="1"/>
                    <p:nvPr/>
                  </p:nvSpPr>
                  <p:spPr>
                    <a:xfrm>
                      <a:off x="3772067" y="2931256"/>
                      <a:ext cx="211585" cy="19914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600" i="1" dirty="0" smtClean="0">
                          <a:latin typeface="Times New Roman"/>
                          <a:cs typeface="Times New Roman"/>
                        </a:rPr>
                        <a:t>α</a:t>
                      </a:r>
                      <a:endParaRPr lang="en-US" sz="1600" i="1" dirty="0">
                        <a:latin typeface="Times New Roman"/>
                        <a:cs typeface="Times New Roman"/>
                      </a:endParaRPr>
                    </a:p>
                  </p:txBody>
                </p:sp>
                <p:sp>
                  <p:nvSpPr>
                    <p:cNvPr id="113" name="Arc 112"/>
                    <p:cNvSpPr>
                      <a:spLocks noChangeAspect="1"/>
                    </p:cNvSpPr>
                    <p:nvPr/>
                  </p:nvSpPr>
                  <p:spPr>
                    <a:xfrm rot="18900000">
                      <a:off x="3441187" y="2964050"/>
                      <a:ext cx="803520" cy="823680"/>
                    </a:xfrm>
                    <a:prstGeom prst="arc">
                      <a:avLst>
                        <a:gd name="adj1" fmla="val 16079888"/>
                        <a:gd name="adj2" fmla="val 2798398"/>
                      </a:avLst>
                    </a:prstGeom>
                    <a:ln w="3175">
                      <a:solidFill>
                        <a:schemeClr val="tx1"/>
                      </a:solidFill>
                      <a:tailEnd type="triangl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24" name="Oval 123"/>
                    <p:cNvSpPr>
                      <a:spLocks noChangeAspect="1"/>
                    </p:cNvSpPr>
                    <p:nvPr/>
                  </p:nvSpPr>
                  <p:spPr>
                    <a:xfrm>
                      <a:off x="3824003" y="3360454"/>
                      <a:ext cx="118507" cy="11850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5" name="Straight Connector 124"/>
                    <p:cNvCxnSpPr>
                      <a:cxnSpLocks noChangeAspect="1"/>
                    </p:cNvCxnSpPr>
                    <p:nvPr/>
                  </p:nvCxnSpPr>
                  <p:spPr>
                    <a:xfrm rot="18900000">
                      <a:off x="3340862" y="3230195"/>
                      <a:ext cx="396000" cy="396000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  <a:prstDash val="dash"/>
                      <a:tailEnd type="triangle" w="med" len="sm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Straight Connector 125"/>
                    <p:cNvCxnSpPr>
                      <a:cxnSpLocks noChangeAspect="1"/>
                    </p:cNvCxnSpPr>
                    <p:nvPr/>
                  </p:nvCxnSpPr>
                  <p:spPr>
                    <a:xfrm rot="21360000">
                      <a:off x="3462870" y="3022596"/>
                      <a:ext cx="360000" cy="36000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prstDash val="dash"/>
                      <a:tailEnd type="none" w="lg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7" name="TextBox 126"/>
                    <p:cNvSpPr txBox="1"/>
                    <p:nvPr/>
                  </p:nvSpPr>
                  <p:spPr>
                    <a:xfrm rot="2400000">
                      <a:off x="4342759" y="3555041"/>
                      <a:ext cx="244725" cy="19914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600" i="1" dirty="0" smtClean="0">
                          <a:latin typeface="Times New Roman"/>
                          <a:cs typeface="Times New Roman"/>
                        </a:rPr>
                        <a:t>λ</a:t>
                      </a:r>
                      <a:r>
                        <a:rPr lang="en-US" sz="1600" baseline="-25000" dirty="0" smtClean="0">
                          <a:latin typeface="Times New Roman"/>
                          <a:cs typeface="Times New Roman"/>
                        </a:rPr>
                        <a:t>in</a:t>
                      </a:r>
                      <a:endParaRPr lang="en-US" sz="1600" baseline="-25000" dirty="0">
                        <a:latin typeface="Times New Roman"/>
                        <a:cs typeface="Times New Roman"/>
                      </a:endParaRPr>
                    </a:p>
                  </p:txBody>
                </p:sp>
                <p:sp>
                  <p:nvSpPr>
                    <p:cNvPr id="128" name="TextBox 127"/>
                    <p:cNvSpPr txBox="1"/>
                    <p:nvPr/>
                  </p:nvSpPr>
                  <p:spPr>
                    <a:xfrm rot="21540000">
                      <a:off x="4363877" y="3128008"/>
                      <a:ext cx="289987" cy="19914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600" i="1" dirty="0" smtClean="0">
                          <a:latin typeface="Times New Roman"/>
                          <a:cs typeface="Times New Roman"/>
                        </a:rPr>
                        <a:t>λ</a:t>
                      </a:r>
                      <a:r>
                        <a:rPr lang="en-US" sz="1600" baseline="-25000" dirty="0" smtClean="0">
                          <a:latin typeface="Times New Roman"/>
                          <a:cs typeface="Times New Roman"/>
                        </a:rPr>
                        <a:t>out</a:t>
                      </a:r>
                      <a:endParaRPr lang="en-US" sz="1600" baseline="-25000" dirty="0">
                        <a:latin typeface="Times New Roman"/>
                        <a:cs typeface="Times New Roman"/>
                      </a:endParaRPr>
                    </a:p>
                  </p:txBody>
                </p:sp>
                <p:sp>
                  <p:nvSpPr>
                    <p:cNvPr id="129" name="TextBox 128"/>
                    <p:cNvSpPr txBox="1"/>
                    <p:nvPr/>
                  </p:nvSpPr>
                  <p:spPr>
                    <a:xfrm>
                      <a:off x="3796857" y="3424058"/>
                      <a:ext cx="202391" cy="19914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p:txBody>
                </p:sp>
                <p:grpSp>
                  <p:nvGrpSpPr>
                    <p:cNvPr id="130" name="Group 129"/>
                    <p:cNvGrpSpPr>
                      <a:grpSpLocks/>
                    </p:cNvGrpSpPr>
                    <p:nvPr/>
                  </p:nvGrpSpPr>
                  <p:grpSpPr>
                    <a:xfrm>
                      <a:off x="3940673" y="3353146"/>
                      <a:ext cx="762609" cy="144000"/>
                      <a:chOff x="2873249" y="2636426"/>
                      <a:chExt cx="847344" cy="256671"/>
                    </a:xfrm>
                  </p:grpSpPr>
                  <p:grpSp>
                    <p:nvGrpSpPr>
                      <p:cNvPr id="148" name="Group 147"/>
                      <p:cNvGrpSpPr/>
                      <p:nvPr/>
                    </p:nvGrpSpPr>
                    <p:grpSpPr>
                      <a:xfrm>
                        <a:off x="2993962" y="2639008"/>
                        <a:ext cx="121066" cy="250152"/>
                        <a:chOff x="2823633" y="2565702"/>
                        <a:chExt cx="1071539" cy="1786797"/>
                      </a:xfrm>
                    </p:grpSpPr>
                    <p:sp>
                      <p:nvSpPr>
                        <p:cNvPr id="167" name="Freeform 166"/>
                        <p:cNvSpPr/>
                        <p:nvPr/>
                      </p:nvSpPr>
                      <p:spPr>
                        <a:xfrm>
                          <a:off x="2823633" y="2565702"/>
                          <a:ext cx="540000" cy="957599"/>
                        </a:xfrm>
                        <a:custGeom>
                          <a:avLst/>
                          <a:gdLst>
                            <a:gd name="connsiteX0" fmla="*/ 0 w 1820334"/>
                            <a:gd name="connsiteY0" fmla="*/ 897495 h 922895"/>
                            <a:gd name="connsiteX1" fmla="*/ 922867 w 1820334"/>
                            <a:gd name="connsiteY1" fmla="*/ 29 h 922895"/>
                            <a:gd name="connsiteX2" fmla="*/ 1820334 w 1820334"/>
                            <a:gd name="connsiteY2" fmla="*/ 922895 h 922895"/>
                            <a:gd name="connsiteX3" fmla="*/ 1820334 w 1820334"/>
                            <a:gd name="connsiteY3" fmla="*/ 922895 h 92289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820334" h="922895">
                              <a:moveTo>
                                <a:pt x="0" y="897495"/>
                              </a:moveTo>
                              <a:cubicBezTo>
                                <a:pt x="309739" y="446645"/>
                                <a:pt x="619478" y="-4204"/>
                                <a:pt x="922867" y="29"/>
                              </a:cubicBezTo>
                              <a:cubicBezTo>
                                <a:pt x="1226256" y="4262"/>
                                <a:pt x="1820334" y="922895"/>
                                <a:pt x="1820334" y="922895"/>
                              </a:cubicBezTo>
                              <a:lnTo>
                                <a:pt x="1820334" y="922895"/>
                              </a:lnTo>
                            </a:path>
                          </a:pathLst>
                        </a:custGeom>
                        <a:ln w="12700">
                          <a:solidFill>
                            <a:srgbClr val="0000FF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8" name="Freeform 167"/>
                        <p:cNvSpPr/>
                        <p:nvPr/>
                      </p:nvSpPr>
                      <p:spPr>
                        <a:xfrm rot="10800000">
                          <a:off x="3355172" y="3429607"/>
                          <a:ext cx="540000" cy="922892"/>
                        </a:xfrm>
                        <a:custGeom>
                          <a:avLst/>
                          <a:gdLst>
                            <a:gd name="connsiteX0" fmla="*/ 0 w 1820334"/>
                            <a:gd name="connsiteY0" fmla="*/ 897495 h 922895"/>
                            <a:gd name="connsiteX1" fmla="*/ 922867 w 1820334"/>
                            <a:gd name="connsiteY1" fmla="*/ 29 h 922895"/>
                            <a:gd name="connsiteX2" fmla="*/ 1820334 w 1820334"/>
                            <a:gd name="connsiteY2" fmla="*/ 922895 h 922895"/>
                            <a:gd name="connsiteX3" fmla="*/ 1820334 w 1820334"/>
                            <a:gd name="connsiteY3" fmla="*/ 922895 h 92289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820334" h="922895">
                              <a:moveTo>
                                <a:pt x="0" y="897495"/>
                              </a:moveTo>
                              <a:cubicBezTo>
                                <a:pt x="309739" y="446645"/>
                                <a:pt x="619478" y="-4204"/>
                                <a:pt x="922867" y="29"/>
                              </a:cubicBezTo>
                              <a:cubicBezTo>
                                <a:pt x="1226256" y="4262"/>
                                <a:pt x="1820334" y="922895"/>
                                <a:pt x="1820334" y="922895"/>
                              </a:cubicBezTo>
                              <a:lnTo>
                                <a:pt x="1820334" y="922895"/>
                              </a:lnTo>
                            </a:path>
                          </a:pathLst>
                        </a:custGeom>
                        <a:ln w="12700">
                          <a:solidFill>
                            <a:srgbClr val="0000FF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49" name="Group 148"/>
                      <p:cNvGrpSpPr/>
                      <p:nvPr/>
                    </p:nvGrpSpPr>
                    <p:grpSpPr>
                      <a:xfrm>
                        <a:off x="3115207" y="2636426"/>
                        <a:ext cx="121066" cy="253327"/>
                        <a:chOff x="2823633" y="2543023"/>
                        <a:chExt cx="1071539" cy="1809476"/>
                      </a:xfrm>
                    </p:grpSpPr>
                    <p:sp>
                      <p:nvSpPr>
                        <p:cNvPr id="165" name="Freeform 164"/>
                        <p:cNvSpPr/>
                        <p:nvPr/>
                      </p:nvSpPr>
                      <p:spPr>
                        <a:xfrm>
                          <a:off x="2823633" y="2543023"/>
                          <a:ext cx="540000" cy="957599"/>
                        </a:xfrm>
                        <a:custGeom>
                          <a:avLst/>
                          <a:gdLst>
                            <a:gd name="connsiteX0" fmla="*/ 0 w 1820334"/>
                            <a:gd name="connsiteY0" fmla="*/ 897495 h 922895"/>
                            <a:gd name="connsiteX1" fmla="*/ 922867 w 1820334"/>
                            <a:gd name="connsiteY1" fmla="*/ 29 h 922895"/>
                            <a:gd name="connsiteX2" fmla="*/ 1820334 w 1820334"/>
                            <a:gd name="connsiteY2" fmla="*/ 922895 h 922895"/>
                            <a:gd name="connsiteX3" fmla="*/ 1820334 w 1820334"/>
                            <a:gd name="connsiteY3" fmla="*/ 922895 h 92289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820334" h="922895">
                              <a:moveTo>
                                <a:pt x="0" y="897495"/>
                              </a:moveTo>
                              <a:cubicBezTo>
                                <a:pt x="309739" y="446645"/>
                                <a:pt x="619478" y="-4204"/>
                                <a:pt x="922867" y="29"/>
                              </a:cubicBezTo>
                              <a:cubicBezTo>
                                <a:pt x="1226256" y="4262"/>
                                <a:pt x="1820334" y="922895"/>
                                <a:pt x="1820334" y="922895"/>
                              </a:cubicBezTo>
                              <a:lnTo>
                                <a:pt x="1820334" y="922895"/>
                              </a:lnTo>
                            </a:path>
                          </a:pathLst>
                        </a:custGeom>
                        <a:ln w="12700">
                          <a:solidFill>
                            <a:srgbClr val="0000FF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6" name="Freeform 165"/>
                        <p:cNvSpPr/>
                        <p:nvPr/>
                      </p:nvSpPr>
                      <p:spPr>
                        <a:xfrm rot="10800000">
                          <a:off x="3355172" y="3429607"/>
                          <a:ext cx="540000" cy="922892"/>
                        </a:xfrm>
                        <a:custGeom>
                          <a:avLst/>
                          <a:gdLst>
                            <a:gd name="connsiteX0" fmla="*/ 0 w 1820334"/>
                            <a:gd name="connsiteY0" fmla="*/ 897495 h 922895"/>
                            <a:gd name="connsiteX1" fmla="*/ 922867 w 1820334"/>
                            <a:gd name="connsiteY1" fmla="*/ 29 h 922895"/>
                            <a:gd name="connsiteX2" fmla="*/ 1820334 w 1820334"/>
                            <a:gd name="connsiteY2" fmla="*/ 922895 h 922895"/>
                            <a:gd name="connsiteX3" fmla="*/ 1820334 w 1820334"/>
                            <a:gd name="connsiteY3" fmla="*/ 922895 h 92289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820334" h="922895">
                              <a:moveTo>
                                <a:pt x="0" y="897495"/>
                              </a:moveTo>
                              <a:cubicBezTo>
                                <a:pt x="309739" y="446645"/>
                                <a:pt x="619478" y="-4204"/>
                                <a:pt x="922867" y="29"/>
                              </a:cubicBezTo>
                              <a:cubicBezTo>
                                <a:pt x="1226256" y="4262"/>
                                <a:pt x="1820334" y="922895"/>
                                <a:pt x="1820334" y="922895"/>
                              </a:cubicBezTo>
                              <a:lnTo>
                                <a:pt x="1820334" y="922895"/>
                              </a:lnTo>
                            </a:path>
                          </a:pathLst>
                        </a:custGeom>
                        <a:ln w="12700">
                          <a:solidFill>
                            <a:srgbClr val="0000FF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0" name="Group 149"/>
                      <p:cNvGrpSpPr/>
                      <p:nvPr/>
                    </p:nvGrpSpPr>
                    <p:grpSpPr>
                      <a:xfrm>
                        <a:off x="2873249" y="2638712"/>
                        <a:ext cx="121066" cy="250152"/>
                        <a:chOff x="2823633" y="2565702"/>
                        <a:chExt cx="1071539" cy="1786797"/>
                      </a:xfrm>
                    </p:grpSpPr>
                    <p:sp>
                      <p:nvSpPr>
                        <p:cNvPr id="163" name="Freeform 162"/>
                        <p:cNvSpPr/>
                        <p:nvPr/>
                      </p:nvSpPr>
                      <p:spPr>
                        <a:xfrm>
                          <a:off x="2823633" y="2565702"/>
                          <a:ext cx="540000" cy="957599"/>
                        </a:xfrm>
                        <a:custGeom>
                          <a:avLst/>
                          <a:gdLst>
                            <a:gd name="connsiteX0" fmla="*/ 0 w 1820334"/>
                            <a:gd name="connsiteY0" fmla="*/ 897495 h 922895"/>
                            <a:gd name="connsiteX1" fmla="*/ 922867 w 1820334"/>
                            <a:gd name="connsiteY1" fmla="*/ 29 h 922895"/>
                            <a:gd name="connsiteX2" fmla="*/ 1820334 w 1820334"/>
                            <a:gd name="connsiteY2" fmla="*/ 922895 h 922895"/>
                            <a:gd name="connsiteX3" fmla="*/ 1820334 w 1820334"/>
                            <a:gd name="connsiteY3" fmla="*/ 922895 h 92289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820334" h="922895">
                              <a:moveTo>
                                <a:pt x="0" y="897495"/>
                              </a:moveTo>
                              <a:cubicBezTo>
                                <a:pt x="309739" y="446645"/>
                                <a:pt x="619478" y="-4204"/>
                                <a:pt x="922867" y="29"/>
                              </a:cubicBezTo>
                              <a:cubicBezTo>
                                <a:pt x="1226256" y="4262"/>
                                <a:pt x="1820334" y="922895"/>
                                <a:pt x="1820334" y="922895"/>
                              </a:cubicBezTo>
                              <a:lnTo>
                                <a:pt x="1820334" y="922895"/>
                              </a:lnTo>
                            </a:path>
                          </a:pathLst>
                        </a:custGeom>
                        <a:ln w="12700">
                          <a:solidFill>
                            <a:srgbClr val="0000FF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4" name="Freeform 163"/>
                        <p:cNvSpPr/>
                        <p:nvPr/>
                      </p:nvSpPr>
                      <p:spPr>
                        <a:xfrm rot="10800000">
                          <a:off x="3355172" y="3429607"/>
                          <a:ext cx="540000" cy="922892"/>
                        </a:xfrm>
                        <a:custGeom>
                          <a:avLst/>
                          <a:gdLst>
                            <a:gd name="connsiteX0" fmla="*/ 0 w 1820334"/>
                            <a:gd name="connsiteY0" fmla="*/ 897495 h 922895"/>
                            <a:gd name="connsiteX1" fmla="*/ 922867 w 1820334"/>
                            <a:gd name="connsiteY1" fmla="*/ 29 h 922895"/>
                            <a:gd name="connsiteX2" fmla="*/ 1820334 w 1820334"/>
                            <a:gd name="connsiteY2" fmla="*/ 922895 h 922895"/>
                            <a:gd name="connsiteX3" fmla="*/ 1820334 w 1820334"/>
                            <a:gd name="connsiteY3" fmla="*/ 922895 h 92289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820334" h="922895">
                              <a:moveTo>
                                <a:pt x="0" y="897495"/>
                              </a:moveTo>
                              <a:cubicBezTo>
                                <a:pt x="309739" y="446645"/>
                                <a:pt x="619478" y="-4204"/>
                                <a:pt x="922867" y="29"/>
                              </a:cubicBezTo>
                              <a:cubicBezTo>
                                <a:pt x="1226256" y="4262"/>
                                <a:pt x="1820334" y="922895"/>
                                <a:pt x="1820334" y="922895"/>
                              </a:cubicBezTo>
                              <a:lnTo>
                                <a:pt x="1820334" y="922895"/>
                              </a:lnTo>
                            </a:path>
                          </a:pathLst>
                        </a:custGeom>
                        <a:ln w="12700">
                          <a:solidFill>
                            <a:srgbClr val="0000FF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1" name="Group 150"/>
                      <p:cNvGrpSpPr/>
                      <p:nvPr/>
                    </p:nvGrpSpPr>
                    <p:grpSpPr>
                      <a:xfrm>
                        <a:off x="3236455" y="2638712"/>
                        <a:ext cx="121066" cy="254385"/>
                        <a:chOff x="2823633" y="2565702"/>
                        <a:chExt cx="1071539" cy="1817033"/>
                      </a:xfrm>
                    </p:grpSpPr>
                    <p:sp>
                      <p:nvSpPr>
                        <p:cNvPr id="161" name="Freeform 160"/>
                        <p:cNvSpPr/>
                        <p:nvPr/>
                      </p:nvSpPr>
                      <p:spPr>
                        <a:xfrm>
                          <a:off x="2823633" y="2565702"/>
                          <a:ext cx="540000" cy="957599"/>
                        </a:xfrm>
                        <a:custGeom>
                          <a:avLst/>
                          <a:gdLst>
                            <a:gd name="connsiteX0" fmla="*/ 0 w 1820334"/>
                            <a:gd name="connsiteY0" fmla="*/ 897495 h 922895"/>
                            <a:gd name="connsiteX1" fmla="*/ 922867 w 1820334"/>
                            <a:gd name="connsiteY1" fmla="*/ 29 h 922895"/>
                            <a:gd name="connsiteX2" fmla="*/ 1820334 w 1820334"/>
                            <a:gd name="connsiteY2" fmla="*/ 922895 h 922895"/>
                            <a:gd name="connsiteX3" fmla="*/ 1820334 w 1820334"/>
                            <a:gd name="connsiteY3" fmla="*/ 922895 h 92289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820334" h="922895">
                              <a:moveTo>
                                <a:pt x="0" y="897495"/>
                              </a:moveTo>
                              <a:cubicBezTo>
                                <a:pt x="309739" y="446645"/>
                                <a:pt x="619478" y="-4204"/>
                                <a:pt x="922867" y="29"/>
                              </a:cubicBezTo>
                              <a:cubicBezTo>
                                <a:pt x="1226256" y="4262"/>
                                <a:pt x="1820334" y="922895"/>
                                <a:pt x="1820334" y="922895"/>
                              </a:cubicBezTo>
                              <a:lnTo>
                                <a:pt x="1820334" y="922895"/>
                              </a:lnTo>
                            </a:path>
                          </a:pathLst>
                        </a:custGeom>
                        <a:ln w="12700">
                          <a:solidFill>
                            <a:srgbClr val="0000FF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2" name="Freeform 161"/>
                        <p:cNvSpPr/>
                        <p:nvPr/>
                      </p:nvSpPr>
                      <p:spPr>
                        <a:xfrm rot="10800000">
                          <a:off x="3355172" y="3459843"/>
                          <a:ext cx="540000" cy="922892"/>
                        </a:xfrm>
                        <a:custGeom>
                          <a:avLst/>
                          <a:gdLst>
                            <a:gd name="connsiteX0" fmla="*/ 0 w 1820334"/>
                            <a:gd name="connsiteY0" fmla="*/ 897495 h 922895"/>
                            <a:gd name="connsiteX1" fmla="*/ 922867 w 1820334"/>
                            <a:gd name="connsiteY1" fmla="*/ 29 h 922895"/>
                            <a:gd name="connsiteX2" fmla="*/ 1820334 w 1820334"/>
                            <a:gd name="connsiteY2" fmla="*/ 922895 h 922895"/>
                            <a:gd name="connsiteX3" fmla="*/ 1820334 w 1820334"/>
                            <a:gd name="connsiteY3" fmla="*/ 922895 h 92289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820334" h="922895">
                              <a:moveTo>
                                <a:pt x="0" y="897495"/>
                              </a:moveTo>
                              <a:cubicBezTo>
                                <a:pt x="309739" y="446645"/>
                                <a:pt x="619478" y="-4204"/>
                                <a:pt x="922867" y="29"/>
                              </a:cubicBezTo>
                              <a:cubicBezTo>
                                <a:pt x="1226256" y="4262"/>
                                <a:pt x="1820334" y="922895"/>
                                <a:pt x="1820334" y="922895"/>
                              </a:cubicBezTo>
                              <a:lnTo>
                                <a:pt x="1820334" y="922895"/>
                              </a:lnTo>
                            </a:path>
                          </a:pathLst>
                        </a:custGeom>
                        <a:ln w="12700">
                          <a:solidFill>
                            <a:srgbClr val="0000FF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2" name="Group 151"/>
                      <p:cNvGrpSpPr/>
                      <p:nvPr/>
                    </p:nvGrpSpPr>
                    <p:grpSpPr>
                      <a:xfrm>
                        <a:off x="3478622" y="2639013"/>
                        <a:ext cx="121066" cy="252269"/>
                        <a:chOff x="2823633" y="2520344"/>
                        <a:chExt cx="1071539" cy="1801920"/>
                      </a:xfrm>
                    </p:grpSpPr>
                    <p:sp>
                      <p:nvSpPr>
                        <p:cNvPr id="159" name="Freeform 158"/>
                        <p:cNvSpPr/>
                        <p:nvPr/>
                      </p:nvSpPr>
                      <p:spPr>
                        <a:xfrm>
                          <a:off x="2823633" y="2520344"/>
                          <a:ext cx="540000" cy="957599"/>
                        </a:xfrm>
                        <a:custGeom>
                          <a:avLst/>
                          <a:gdLst>
                            <a:gd name="connsiteX0" fmla="*/ 0 w 1820334"/>
                            <a:gd name="connsiteY0" fmla="*/ 897495 h 922895"/>
                            <a:gd name="connsiteX1" fmla="*/ 922867 w 1820334"/>
                            <a:gd name="connsiteY1" fmla="*/ 29 h 922895"/>
                            <a:gd name="connsiteX2" fmla="*/ 1820334 w 1820334"/>
                            <a:gd name="connsiteY2" fmla="*/ 922895 h 922895"/>
                            <a:gd name="connsiteX3" fmla="*/ 1820334 w 1820334"/>
                            <a:gd name="connsiteY3" fmla="*/ 922895 h 92289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820334" h="922895">
                              <a:moveTo>
                                <a:pt x="0" y="897495"/>
                              </a:moveTo>
                              <a:cubicBezTo>
                                <a:pt x="309739" y="446645"/>
                                <a:pt x="619478" y="-4204"/>
                                <a:pt x="922867" y="29"/>
                              </a:cubicBezTo>
                              <a:cubicBezTo>
                                <a:pt x="1226256" y="4262"/>
                                <a:pt x="1820334" y="922895"/>
                                <a:pt x="1820334" y="922895"/>
                              </a:cubicBezTo>
                              <a:lnTo>
                                <a:pt x="1820334" y="922895"/>
                              </a:lnTo>
                            </a:path>
                          </a:pathLst>
                        </a:custGeom>
                        <a:ln w="12700">
                          <a:solidFill>
                            <a:srgbClr val="0000FF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0" name="Freeform 159"/>
                        <p:cNvSpPr/>
                        <p:nvPr/>
                      </p:nvSpPr>
                      <p:spPr>
                        <a:xfrm rot="10800000">
                          <a:off x="3355172" y="3399369"/>
                          <a:ext cx="540000" cy="922895"/>
                        </a:xfrm>
                        <a:custGeom>
                          <a:avLst/>
                          <a:gdLst>
                            <a:gd name="connsiteX0" fmla="*/ 0 w 1820334"/>
                            <a:gd name="connsiteY0" fmla="*/ 897495 h 922895"/>
                            <a:gd name="connsiteX1" fmla="*/ 922867 w 1820334"/>
                            <a:gd name="connsiteY1" fmla="*/ 29 h 922895"/>
                            <a:gd name="connsiteX2" fmla="*/ 1820334 w 1820334"/>
                            <a:gd name="connsiteY2" fmla="*/ 922895 h 922895"/>
                            <a:gd name="connsiteX3" fmla="*/ 1820334 w 1820334"/>
                            <a:gd name="connsiteY3" fmla="*/ 922895 h 92289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820334" h="922895">
                              <a:moveTo>
                                <a:pt x="0" y="897495"/>
                              </a:moveTo>
                              <a:cubicBezTo>
                                <a:pt x="309739" y="446645"/>
                                <a:pt x="619478" y="-4204"/>
                                <a:pt x="922867" y="29"/>
                              </a:cubicBezTo>
                              <a:cubicBezTo>
                                <a:pt x="1226256" y="4262"/>
                                <a:pt x="1820334" y="922895"/>
                                <a:pt x="1820334" y="922895"/>
                              </a:cubicBezTo>
                              <a:lnTo>
                                <a:pt x="1820334" y="922895"/>
                              </a:lnTo>
                            </a:path>
                          </a:pathLst>
                        </a:custGeom>
                        <a:ln w="12700">
                          <a:solidFill>
                            <a:srgbClr val="0000FF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3" name="Group 152"/>
                      <p:cNvGrpSpPr/>
                      <p:nvPr/>
                    </p:nvGrpSpPr>
                    <p:grpSpPr>
                      <a:xfrm>
                        <a:off x="3357720" y="2640156"/>
                        <a:ext cx="121066" cy="251211"/>
                        <a:chOff x="2823633" y="2497665"/>
                        <a:chExt cx="1071539" cy="1794363"/>
                      </a:xfrm>
                    </p:grpSpPr>
                    <p:sp>
                      <p:nvSpPr>
                        <p:cNvPr id="157" name="Freeform 156"/>
                        <p:cNvSpPr/>
                        <p:nvPr/>
                      </p:nvSpPr>
                      <p:spPr>
                        <a:xfrm>
                          <a:off x="2823633" y="2497665"/>
                          <a:ext cx="540000" cy="957600"/>
                        </a:xfrm>
                        <a:custGeom>
                          <a:avLst/>
                          <a:gdLst>
                            <a:gd name="connsiteX0" fmla="*/ 0 w 1820334"/>
                            <a:gd name="connsiteY0" fmla="*/ 897495 h 922895"/>
                            <a:gd name="connsiteX1" fmla="*/ 922867 w 1820334"/>
                            <a:gd name="connsiteY1" fmla="*/ 29 h 922895"/>
                            <a:gd name="connsiteX2" fmla="*/ 1820334 w 1820334"/>
                            <a:gd name="connsiteY2" fmla="*/ 922895 h 922895"/>
                            <a:gd name="connsiteX3" fmla="*/ 1820334 w 1820334"/>
                            <a:gd name="connsiteY3" fmla="*/ 922895 h 92289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820334" h="922895">
                              <a:moveTo>
                                <a:pt x="0" y="897495"/>
                              </a:moveTo>
                              <a:cubicBezTo>
                                <a:pt x="309739" y="446645"/>
                                <a:pt x="619478" y="-4204"/>
                                <a:pt x="922867" y="29"/>
                              </a:cubicBezTo>
                              <a:cubicBezTo>
                                <a:pt x="1226256" y="4262"/>
                                <a:pt x="1820334" y="922895"/>
                                <a:pt x="1820334" y="922895"/>
                              </a:cubicBezTo>
                              <a:lnTo>
                                <a:pt x="1820334" y="922895"/>
                              </a:lnTo>
                            </a:path>
                          </a:pathLst>
                        </a:custGeom>
                        <a:ln w="12700">
                          <a:solidFill>
                            <a:srgbClr val="0000FF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8" name="Freeform 157"/>
                        <p:cNvSpPr/>
                        <p:nvPr/>
                      </p:nvSpPr>
                      <p:spPr>
                        <a:xfrm rot="10800000">
                          <a:off x="3355172" y="3369136"/>
                          <a:ext cx="540000" cy="922892"/>
                        </a:xfrm>
                        <a:custGeom>
                          <a:avLst/>
                          <a:gdLst>
                            <a:gd name="connsiteX0" fmla="*/ 0 w 1820334"/>
                            <a:gd name="connsiteY0" fmla="*/ 897495 h 922895"/>
                            <a:gd name="connsiteX1" fmla="*/ 922867 w 1820334"/>
                            <a:gd name="connsiteY1" fmla="*/ 29 h 922895"/>
                            <a:gd name="connsiteX2" fmla="*/ 1820334 w 1820334"/>
                            <a:gd name="connsiteY2" fmla="*/ 922895 h 922895"/>
                            <a:gd name="connsiteX3" fmla="*/ 1820334 w 1820334"/>
                            <a:gd name="connsiteY3" fmla="*/ 922895 h 92289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820334" h="922895">
                              <a:moveTo>
                                <a:pt x="0" y="897495"/>
                              </a:moveTo>
                              <a:cubicBezTo>
                                <a:pt x="309739" y="446645"/>
                                <a:pt x="619478" y="-4204"/>
                                <a:pt x="922867" y="29"/>
                              </a:cubicBezTo>
                              <a:cubicBezTo>
                                <a:pt x="1226256" y="4262"/>
                                <a:pt x="1820334" y="922895"/>
                                <a:pt x="1820334" y="922895"/>
                              </a:cubicBezTo>
                              <a:lnTo>
                                <a:pt x="1820334" y="922895"/>
                              </a:lnTo>
                            </a:path>
                          </a:pathLst>
                        </a:custGeom>
                        <a:ln w="12700">
                          <a:solidFill>
                            <a:srgbClr val="0000FF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4" name="Group 153"/>
                      <p:cNvGrpSpPr/>
                      <p:nvPr/>
                    </p:nvGrpSpPr>
                    <p:grpSpPr>
                      <a:xfrm>
                        <a:off x="3599527" y="2639013"/>
                        <a:ext cx="121066" cy="252269"/>
                        <a:chOff x="2823633" y="2520344"/>
                        <a:chExt cx="1071539" cy="1801920"/>
                      </a:xfrm>
                    </p:grpSpPr>
                    <p:sp>
                      <p:nvSpPr>
                        <p:cNvPr id="155" name="Freeform 154"/>
                        <p:cNvSpPr/>
                        <p:nvPr/>
                      </p:nvSpPr>
                      <p:spPr>
                        <a:xfrm>
                          <a:off x="2823633" y="2520344"/>
                          <a:ext cx="540000" cy="957599"/>
                        </a:xfrm>
                        <a:custGeom>
                          <a:avLst/>
                          <a:gdLst>
                            <a:gd name="connsiteX0" fmla="*/ 0 w 1820334"/>
                            <a:gd name="connsiteY0" fmla="*/ 897495 h 922895"/>
                            <a:gd name="connsiteX1" fmla="*/ 922867 w 1820334"/>
                            <a:gd name="connsiteY1" fmla="*/ 29 h 922895"/>
                            <a:gd name="connsiteX2" fmla="*/ 1820334 w 1820334"/>
                            <a:gd name="connsiteY2" fmla="*/ 922895 h 922895"/>
                            <a:gd name="connsiteX3" fmla="*/ 1820334 w 1820334"/>
                            <a:gd name="connsiteY3" fmla="*/ 922895 h 92289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820334" h="922895">
                              <a:moveTo>
                                <a:pt x="0" y="897495"/>
                              </a:moveTo>
                              <a:cubicBezTo>
                                <a:pt x="309739" y="446645"/>
                                <a:pt x="619478" y="-4204"/>
                                <a:pt x="922867" y="29"/>
                              </a:cubicBezTo>
                              <a:cubicBezTo>
                                <a:pt x="1226256" y="4262"/>
                                <a:pt x="1820334" y="922895"/>
                                <a:pt x="1820334" y="922895"/>
                              </a:cubicBezTo>
                              <a:lnTo>
                                <a:pt x="1820334" y="922895"/>
                              </a:lnTo>
                            </a:path>
                          </a:pathLst>
                        </a:custGeom>
                        <a:ln w="12700">
                          <a:solidFill>
                            <a:srgbClr val="0000FF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6" name="Freeform 155"/>
                        <p:cNvSpPr/>
                        <p:nvPr/>
                      </p:nvSpPr>
                      <p:spPr>
                        <a:xfrm rot="10800000">
                          <a:off x="3355172" y="3399369"/>
                          <a:ext cx="540000" cy="922895"/>
                        </a:xfrm>
                        <a:custGeom>
                          <a:avLst/>
                          <a:gdLst>
                            <a:gd name="connsiteX0" fmla="*/ 0 w 1820334"/>
                            <a:gd name="connsiteY0" fmla="*/ 897495 h 922895"/>
                            <a:gd name="connsiteX1" fmla="*/ 922867 w 1820334"/>
                            <a:gd name="connsiteY1" fmla="*/ 29 h 922895"/>
                            <a:gd name="connsiteX2" fmla="*/ 1820334 w 1820334"/>
                            <a:gd name="connsiteY2" fmla="*/ 922895 h 922895"/>
                            <a:gd name="connsiteX3" fmla="*/ 1820334 w 1820334"/>
                            <a:gd name="connsiteY3" fmla="*/ 922895 h 92289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820334" h="922895">
                              <a:moveTo>
                                <a:pt x="0" y="897495"/>
                              </a:moveTo>
                              <a:cubicBezTo>
                                <a:pt x="309739" y="446645"/>
                                <a:pt x="619478" y="-4204"/>
                                <a:pt x="922867" y="29"/>
                              </a:cubicBezTo>
                              <a:cubicBezTo>
                                <a:pt x="1226256" y="4262"/>
                                <a:pt x="1820334" y="922895"/>
                                <a:pt x="1820334" y="922895"/>
                              </a:cubicBezTo>
                              <a:lnTo>
                                <a:pt x="1820334" y="922895"/>
                              </a:lnTo>
                            </a:path>
                          </a:pathLst>
                        </a:custGeom>
                        <a:ln w="12700">
                          <a:solidFill>
                            <a:srgbClr val="0000FF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cxnSp>
                  <p:nvCxnSpPr>
                    <p:cNvPr id="131" name="Straight Connector 130"/>
                    <p:cNvCxnSpPr/>
                    <p:nvPr/>
                  </p:nvCxnSpPr>
                  <p:spPr>
                    <a:xfrm rot="10800000">
                      <a:off x="4701520" y="3425489"/>
                      <a:ext cx="252000" cy="0"/>
                    </a:xfrm>
                    <a:prstGeom prst="line">
                      <a:avLst/>
                    </a:prstGeom>
                    <a:ln w="12700">
                      <a:solidFill>
                        <a:srgbClr val="0000FF"/>
                      </a:solidFill>
                      <a:headEnd type="triangle" w="med" len="sm"/>
                      <a:tailEnd type="none" w="med" len="sm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2" name="Group 131"/>
                    <p:cNvGrpSpPr>
                      <a:grpSpLocks/>
                    </p:cNvGrpSpPr>
                    <p:nvPr/>
                  </p:nvGrpSpPr>
                  <p:grpSpPr>
                    <a:xfrm rot="2400000">
                      <a:off x="3978319" y="3788769"/>
                      <a:ext cx="849777" cy="144000"/>
                      <a:chOff x="3175262" y="2638712"/>
                      <a:chExt cx="545331" cy="254385"/>
                    </a:xfrm>
                  </p:grpSpPr>
                  <p:sp>
                    <p:nvSpPr>
                      <p:cNvPr id="135" name="Freeform 134"/>
                      <p:cNvSpPr/>
                      <p:nvPr/>
                    </p:nvSpPr>
                    <p:spPr>
                      <a:xfrm rot="10800000">
                        <a:off x="3175262" y="2760548"/>
                        <a:ext cx="61011" cy="129205"/>
                      </a:xfrm>
                      <a:custGeom>
                        <a:avLst/>
                        <a:gdLst>
                          <a:gd name="connsiteX0" fmla="*/ 0 w 1820334"/>
                          <a:gd name="connsiteY0" fmla="*/ 897495 h 922895"/>
                          <a:gd name="connsiteX1" fmla="*/ 922867 w 1820334"/>
                          <a:gd name="connsiteY1" fmla="*/ 29 h 922895"/>
                          <a:gd name="connsiteX2" fmla="*/ 1820334 w 1820334"/>
                          <a:gd name="connsiteY2" fmla="*/ 922895 h 922895"/>
                          <a:gd name="connsiteX3" fmla="*/ 1820334 w 1820334"/>
                          <a:gd name="connsiteY3" fmla="*/ 922895 h 9228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820334" h="922895">
                            <a:moveTo>
                              <a:pt x="0" y="897495"/>
                            </a:moveTo>
                            <a:cubicBezTo>
                              <a:pt x="309739" y="446645"/>
                              <a:pt x="619478" y="-4204"/>
                              <a:pt x="922867" y="29"/>
                            </a:cubicBezTo>
                            <a:cubicBezTo>
                              <a:pt x="1226256" y="4262"/>
                              <a:pt x="1820334" y="922895"/>
                              <a:pt x="1820334" y="922895"/>
                            </a:cubicBezTo>
                            <a:lnTo>
                              <a:pt x="1820334" y="922895"/>
                            </a:lnTo>
                          </a:path>
                        </a:pathLst>
                      </a:custGeom>
                      <a:ln w="15875">
                        <a:solidFill>
                          <a:srgbClr val="008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136" name="Group 135"/>
                      <p:cNvGrpSpPr/>
                      <p:nvPr/>
                    </p:nvGrpSpPr>
                    <p:grpSpPr>
                      <a:xfrm>
                        <a:off x="3236455" y="2638712"/>
                        <a:ext cx="121066" cy="254385"/>
                        <a:chOff x="2823633" y="2565702"/>
                        <a:chExt cx="1071539" cy="1817033"/>
                      </a:xfrm>
                    </p:grpSpPr>
                    <p:sp>
                      <p:nvSpPr>
                        <p:cNvPr id="146" name="Freeform 145"/>
                        <p:cNvSpPr/>
                        <p:nvPr/>
                      </p:nvSpPr>
                      <p:spPr>
                        <a:xfrm>
                          <a:off x="2823633" y="2565702"/>
                          <a:ext cx="540000" cy="957599"/>
                        </a:xfrm>
                        <a:custGeom>
                          <a:avLst/>
                          <a:gdLst>
                            <a:gd name="connsiteX0" fmla="*/ 0 w 1820334"/>
                            <a:gd name="connsiteY0" fmla="*/ 897495 h 922895"/>
                            <a:gd name="connsiteX1" fmla="*/ 922867 w 1820334"/>
                            <a:gd name="connsiteY1" fmla="*/ 29 h 922895"/>
                            <a:gd name="connsiteX2" fmla="*/ 1820334 w 1820334"/>
                            <a:gd name="connsiteY2" fmla="*/ 922895 h 922895"/>
                            <a:gd name="connsiteX3" fmla="*/ 1820334 w 1820334"/>
                            <a:gd name="connsiteY3" fmla="*/ 922895 h 92289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820334" h="922895">
                              <a:moveTo>
                                <a:pt x="0" y="897495"/>
                              </a:moveTo>
                              <a:cubicBezTo>
                                <a:pt x="309739" y="446645"/>
                                <a:pt x="619478" y="-4204"/>
                                <a:pt x="922867" y="29"/>
                              </a:cubicBezTo>
                              <a:cubicBezTo>
                                <a:pt x="1226256" y="4262"/>
                                <a:pt x="1820334" y="922895"/>
                                <a:pt x="1820334" y="922895"/>
                              </a:cubicBezTo>
                              <a:lnTo>
                                <a:pt x="1820334" y="922895"/>
                              </a:lnTo>
                            </a:path>
                          </a:pathLst>
                        </a:custGeom>
                        <a:ln w="15875">
                          <a:solidFill>
                            <a:srgbClr val="008000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7" name="Freeform 146"/>
                        <p:cNvSpPr/>
                        <p:nvPr/>
                      </p:nvSpPr>
                      <p:spPr>
                        <a:xfrm rot="10800000">
                          <a:off x="3355172" y="3459843"/>
                          <a:ext cx="540000" cy="922892"/>
                        </a:xfrm>
                        <a:custGeom>
                          <a:avLst/>
                          <a:gdLst>
                            <a:gd name="connsiteX0" fmla="*/ 0 w 1820334"/>
                            <a:gd name="connsiteY0" fmla="*/ 897495 h 922895"/>
                            <a:gd name="connsiteX1" fmla="*/ 922867 w 1820334"/>
                            <a:gd name="connsiteY1" fmla="*/ 29 h 922895"/>
                            <a:gd name="connsiteX2" fmla="*/ 1820334 w 1820334"/>
                            <a:gd name="connsiteY2" fmla="*/ 922895 h 922895"/>
                            <a:gd name="connsiteX3" fmla="*/ 1820334 w 1820334"/>
                            <a:gd name="connsiteY3" fmla="*/ 922895 h 92289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820334" h="922895">
                              <a:moveTo>
                                <a:pt x="0" y="897495"/>
                              </a:moveTo>
                              <a:cubicBezTo>
                                <a:pt x="309739" y="446645"/>
                                <a:pt x="619478" y="-4204"/>
                                <a:pt x="922867" y="29"/>
                              </a:cubicBezTo>
                              <a:cubicBezTo>
                                <a:pt x="1226256" y="4262"/>
                                <a:pt x="1820334" y="922895"/>
                                <a:pt x="1820334" y="922895"/>
                              </a:cubicBezTo>
                              <a:lnTo>
                                <a:pt x="1820334" y="922895"/>
                              </a:lnTo>
                            </a:path>
                          </a:pathLst>
                        </a:custGeom>
                        <a:ln w="15875">
                          <a:solidFill>
                            <a:srgbClr val="008000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37" name="Group 136"/>
                      <p:cNvGrpSpPr/>
                      <p:nvPr/>
                    </p:nvGrpSpPr>
                    <p:grpSpPr>
                      <a:xfrm>
                        <a:off x="3478622" y="2639013"/>
                        <a:ext cx="121066" cy="252269"/>
                        <a:chOff x="2823633" y="2520344"/>
                        <a:chExt cx="1071539" cy="1801920"/>
                      </a:xfrm>
                    </p:grpSpPr>
                    <p:sp>
                      <p:nvSpPr>
                        <p:cNvPr id="144" name="Freeform 143"/>
                        <p:cNvSpPr/>
                        <p:nvPr/>
                      </p:nvSpPr>
                      <p:spPr>
                        <a:xfrm>
                          <a:off x="2823633" y="2520344"/>
                          <a:ext cx="540000" cy="957599"/>
                        </a:xfrm>
                        <a:custGeom>
                          <a:avLst/>
                          <a:gdLst>
                            <a:gd name="connsiteX0" fmla="*/ 0 w 1820334"/>
                            <a:gd name="connsiteY0" fmla="*/ 897495 h 922895"/>
                            <a:gd name="connsiteX1" fmla="*/ 922867 w 1820334"/>
                            <a:gd name="connsiteY1" fmla="*/ 29 h 922895"/>
                            <a:gd name="connsiteX2" fmla="*/ 1820334 w 1820334"/>
                            <a:gd name="connsiteY2" fmla="*/ 922895 h 922895"/>
                            <a:gd name="connsiteX3" fmla="*/ 1820334 w 1820334"/>
                            <a:gd name="connsiteY3" fmla="*/ 922895 h 92289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820334" h="922895">
                              <a:moveTo>
                                <a:pt x="0" y="897495"/>
                              </a:moveTo>
                              <a:cubicBezTo>
                                <a:pt x="309739" y="446645"/>
                                <a:pt x="619478" y="-4204"/>
                                <a:pt x="922867" y="29"/>
                              </a:cubicBezTo>
                              <a:cubicBezTo>
                                <a:pt x="1226256" y="4262"/>
                                <a:pt x="1820334" y="922895"/>
                                <a:pt x="1820334" y="922895"/>
                              </a:cubicBezTo>
                              <a:lnTo>
                                <a:pt x="1820334" y="922895"/>
                              </a:lnTo>
                            </a:path>
                          </a:pathLst>
                        </a:custGeom>
                        <a:ln w="15875">
                          <a:solidFill>
                            <a:srgbClr val="008000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5" name="Freeform 144"/>
                        <p:cNvSpPr/>
                        <p:nvPr/>
                      </p:nvSpPr>
                      <p:spPr>
                        <a:xfrm rot="10800000">
                          <a:off x="3355172" y="3399369"/>
                          <a:ext cx="540000" cy="922895"/>
                        </a:xfrm>
                        <a:custGeom>
                          <a:avLst/>
                          <a:gdLst>
                            <a:gd name="connsiteX0" fmla="*/ 0 w 1820334"/>
                            <a:gd name="connsiteY0" fmla="*/ 897495 h 922895"/>
                            <a:gd name="connsiteX1" fmla="*/ 922867 w 1820334"/>
                            <a:gd name="connsiteY1" fmla="*/ 29 h 922895"/>
                            <a:gd name="connsiteX2" fmla="*/ 1820334 w 1820334"/>
                            <a:gd name="connsiteY2" fmla="*/ 922895 h 922895"/>
                            <a:gd name="connsiteX3" fmla="*/ 1820334 w 1820334"/>
                            <a:gd name="connsiteY3" fmla="*/ 922895 h 92289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820334" h="922895">
                              <a:moveTo>
                                <a:pt x="0" y="897495"/>
                              </a:moveTo>
                              <a:cubicBezTo>
                                <a:pt x="309739" y="446645"/>
                                <a:pt x="619478" y="-4204"/>
                                <a:pt x="922867" y="29"/>
                              </a:cubicBezTo>
                              <a:cubicBezTo>
                                <a:pt x="1226256" y="4262"/>
                                <a:pt x="1820334" y="922895"/>
                                <a:pt x="1820334" y="922895"/>
                              </a:cubicBezTo>
                              <a:lnTo>
                                <a:pt x="1820334" y="922895"/>
                              </a:lnTo>
                            </a:path>
                          </a:pathLst>
                        </a:custGeom>
                        <a:ln w="15875">
                          <a:solidFill>
                            <a:srgbClr val="008000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38" name="Group 137"/>
                      <p:cNvGrpSpPr/>
                      <p:nvPr/>
                    </p:nvGrpSpPr>
                    <p:grpSpPr>
                      <a:xfrm>
                        <a:off x="3357720" y="2640156"/>
                        <a:ext cx="121066" cy="251211"/>
                        <a:chOff x="2823633" y="2497665"/>
                        <a:chExt cx="1071539" cy="1794363"/>
                      </a:xfrm>
                    </p:grpSpPr>
                    <p:sp>
                      <p:nvSpPr>
                        <p:cNvPr id="142" name="Freeform 141"/>
                        <p:cNvSpPr/>
                        <p:nvPr/>
                      </p:nvSpPr>
                      <p:spPr>
                        <a:xfrm>
                          <a:off x="2823633" y="2497665"/>
                          <a:ext cx="540000" cy="957600"/>
                        </a:xfrm>
                        <a:custGeom>
                          <a:avLst/>
                          <a:gdLst>
                            <a:gd name="connsiteX0" fmla="*/ 0 w 1820334"/>
                            <a:gd name="connsiteY0" fmla="*/ 897495 h 922895"/>
                            <a:gd name="connsiteX1" fmla="*/ 922867 w 1820334"/>
                            <a:gd name="connsiteY1" fmla="*/ 29 h 922895"/>
                            <a:gd name="connsiteX2" fmla="*/ 1820334 w 1820334"/>
                            <a:gd name="connsiteY2" fmla="*/ 922895 h 922895"/>
                            <a:gd name="connsiteX3" fmla="*/ 1820334 w 1820334"/>
                            <a:gd name="connsiteY3" fmla="*/ 922895 h 92289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820334" h="922895">
                              <a:moveTo>
                                <a:pt x="0" y="897495"/>
                              </a:moveTo>
                              <a:cubicBezTo>
                                <a:pt x="309739" y="446645"/>
                                <a:pt x="619478" y="-4204"/>
                                <a:pt x="922867" y="29"/>
                              </a:cubicBezTo>
                              <a:cubicBezTo>
                                <a:pt x="1226256" y="4262"/>
                                <a:pt x="1820334" y="922895"/>
                                <a:pt x="1820334" y="922895"/>
                              </a:cubicBezTo>
                              <a:lnTo>
                                <a:pt x="1820334" y="922895"/>
                              </a:lnTo>
                            </a:path>
                          </a:pathLst>
                        </a:custGeom>
                        <a:ln w="15875">
                          <a:solidFill>
                            <a:srgbClr val="008000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3" name="Freeform 142"/>
                        <p:cNvSpPr/>
                        <p:nvPr/>
                      </p:nvSpPr>
                      <p:spPr>
                        <a:xfrm rot="10800000">
                          <a:off x="3355172" y="3369136"/>
                          <a:ext cx="540000" cy="922892"/>
                        </a:xfrm>
                        <a:custGeom>
                          <a:avLst/>
                          <a:gdLst>
                            <a:gd name="connsiteX0" fmla="*/ 0 w 1820334"/>
                            <a:gd name="connsiteY0" fmla="*/ 897495 h 922895"/>
                            <a:gd name="connsiteX1" fmla="*/ 922867 w 1820334"/>
                            <a:gd name="connsiteY1" fmla="*/ 29 h 922895"/>
                            <a:gd name="connsiteX2" fmla="*/ 1820334 w 1820334"/>
                            <a:gd name="connsiteY2" fmla="*/ 922895 h 922895"/>
                            <a:gd name="connsiteX3" fmla="*/ 1820334 w 1820334"/>
                            <a:gd name="connsiteY3" fmla="*/ 922895 h 92289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820334" h="922895">
                              <a:moveTo>
                                <a:pt x="0" y="897495"/>
                              </a:moveTo>
                              <a:cubicBezTo>
                                <a:pt x="309739" y="446645"/>
                                <a:pt x="619478" y="-4204"/>
                                <a:pt x="922867" y="29"/>
                              </a:cubicBezTo>
                              <a:cubicBezTo>
                                <a:pt x="1226256" y="4262"/>
                                <a:pt x="1820334" y="922895"/>
                                <a:pt x="1820334" y="922895"/>
                              </a:cubicBezTo>
                              <a:lnTo>
                                <a:pt x="1820334" y="922895"/>
                              </a:lnTo>
                            </a:path>
                          </a:pathLst>
                        </a:custGeom>
                        <a:ln w="15875">
                          <a:solidFill>
                            <a:srgbClr val="008000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39" name="Group 138"/>
                      <p:cNvGrpSpPr/>
                      <p:nvPr/>
                    </p:nvGrpSpPr>
                    <p:grpSpPr>
                      <a:xfrm>
                        <a:off x="3599527" y="2639013"/>
                        <a:ext cx="121066" cy="252269"/>
                        <a:chOff x="2823633" y="2520344"/>
                        <a:chExt cx="1071539" cy="1801920"/>
                      </a:xfrm>
                    </p:grpSpPr>
                    <p:sp>
                      <p:nvSpPr>
                        <p:cNvPr id="140" name="Freeform 139"/>
                        <p:cNvSpPr/>
                        <p:nvPr/>
                      </p:nvSpPr>
                      <p:spPr>
                        <a:xfrm>
                          <a:off x="2823633" y="2520344"/>
                          <a:ext cx="540000" cy="957599"/>
                        </a:xfrm>
                        <a:custGeom>
                          <a:avLst/>
                          <a:gdLst>
                            <a:gd name="connsiteX0" fmla="*/ 0 w 1820334"/>
                            <a:gd name="connsiteY0" fmla="*/ 897495 h 922895"/>
                            <a:gd name="connsiteX1" fmla="*/ 922867 w 1820334"/>
                            <a:gd name="connsiteY1" fmla="*/ 29 h 922895"/>
                            <a:gd name="connsiteX2" fmla="*/ 1820334 w 1820334"/>
                            <a:gd name="connsiteY2" fmla="*/ 922895 h 922895"/>
                            <a:gd name="connsiteX3" fmla="*/ 1820334 w 1820334"/>
                            <a:gd name="connsiteY3" fmla="*/ 922895 h 92289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820334" h="922895">
                              <a:moveTo>
                                <a:pt x="0" y="897495"/>
                              </a:moveTo>
                              <a:cubicBezTo>
                                <a:pt x="309739" y="446645"/>
                                <a:pt x="619478" y="-4204"/>
                                <a:pt x="922867" y="29"/>
                              </a:cubicBezTo>
                              <a:cubicBezTo>
                                <a:pt x="1226256" y="4262"/>
                                <a:pt x="1820334" y="922895"/>
                                <a:pt x="1820334" y="922895"/>
                              </a:cubicBezTo>
                              <a:lnTo>
                                <a:pt x="1820334" y="922895"/>
                              </a:lnTo>
                            </a:path>
                          </a:pathLst>
                        </a:custGeom>
                        <a:ln w="15875">
                          <a:solidFill>
                            <a:srgbClr val="008000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1" name="Freeform 140"/>
                        <p:cNvSpPr/>
                        <p:nvPr/>
                      </p:nvSpPr>
                      <p:spPr>
                        <a:xfrm rot="10800000">
                          <a:off x="3355172" y="3399369"/>
                          <a:ext cx="540000" cy="922895"/>
                        </a:xfrm>
                        <a:custGeom>
                          <a:avLst/>
                          <a:gdLst>
                            <a:gd name="connsiteX0" fmla="*/ 0 w 1820334"/>
                            <a:gd name="connsiteY0" fmla="*/ 897495 h 922895"/>
                            <a:gd name="connsiteX1" fmla="*/ 922867 w 1820334"/>
                            <a:gd name="connsiteY1" fmla="*/ 29 h 922895"/>
                            <a:gd name="connsiteX2" fmla="*/ 1820334 w 1820334"/>
                            <a:gd name="connsiteY2" fmla="*/ 922895 h 922895"/>
                            <a:gd name="connsiteX3" fmla="*/ 1820334 w 1820334"/>
                            <a:gd name="connsiteY3" fmla="*/ 922895 h 92289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820334" h="922895">
                              <a:moveTo>
                                <a:pt x="0" y="897495"/>
                              </a:moveTo>
                              <a:cubicBezTo>
                                <a:pt x="309739" y="446645"/>
                                <a:pt x="619478" y="-4204"/>
                                <a:pt x="922867" y="29"/>
                              </a:cubicBezTo>
                              <a:cubicBezTo>
                                <a:pt x="1226256" y="4262"/>
                                <a:pt x="1820334" y="922895"/>
                                <a:pt x="1820334" y="922895"/>
                              </a:cubicBezTo>
                              <a:lnTo>
                                <a:pt x="1820334" y="922895"/>
                              </a:lnTo>
                            </a:path>
                          </a:pathLst>
                        </a:custGeom>
                        <a:ln w="15875">
                          <a:solidFill>
                            <a:srgbClr val="008000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cxnSp>
                  <p:nvCxnSpPr>
                    <p:cNvPr id="133" name="Straight Connector 132"/>
                    <p:cNvCxnSpPr>
                      <a:cxnSpLocks noChangeAspect="1"/>
                    </p:cNvCxnSpPr>
                    <p:nvPr/>
                  </p:nvCxnSpPr>
                  <p:spPr>
                    <a:xfrm rot="900000">
                      <a:off x="3917350" y="3480595"/>
                      <a:ext cx="180000" cy="87428"/>
                    </a:xfrm>
                    <a:prstGeom prst="line">
                      <a:avLst/>
                    </a:prstGeom>
                    <a:ln w="15875">
                      <a:solidFill>
                        <a:srgbClr val="008000"/>
                      </a:solidFill>
                      <a:headEnd type="triangle" w="med" len="sm"/>
                      <a:tailEnd type="none" w="med" len="sm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4" name="Arc 133"/>
                    <p:cNvSpPr>
                      <a:spLocks/>
                    </p:cNvSpPr>
                    <p:nvPr/>
                  </p:nvSpPr>
                  <p:spPr>
                    <a:xfrm rot="16200000">
                      <a:off x="3346571" y="3104962"/>
                      <a:ext cx="738000" cy="586800"/>
                    </a:xfrm>
                    <a:prstGeom prst="arc">
                      <a:avLst>
                        <a:gd name="adj1" fmla="val 15790335"/>
                        <a:gd name="adj2" fmla="val 19640888"/>
                      </a:avLst>
                    </a:prstGeom>
                    <a:ln w="6350">
                      <a:solidFill>
                        <a:schemeClr val="tx1"/>
                      </a:solidFill>
                      <a:tailEnd type="triangl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72" name="TextBox 171"/>
                  <p:cNvSpPr txBox="1"/>
                  <p:nvPr/>
                </p:nvSpPr>
                <p:spPr>
                  <a:xfrm>
                    <a:off x="2709350" y="3141128"/>
                    <a:ext cx="374993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i="1" dirty="0" smtClean="0">
                        <a:latin typeface="Times New Roman"/>
                        <a:cs typeface="Times New Roman"/>
                      </a:rPr>
                      <a:t>γ</a:t>
                    </a:r>
                    <a:r>
                      <a:rPr lang="en-US" sz="1600" i="1" baseline="-25000" dirty="0" smtClean="0"/>
                      <a:t>e</a:t>
                    </a:r>
                    <a:endParaRPr lang="en-US" sz="1600" i="1" baseline="-25000" dirty="0"/>
                  </a:p>
                </p:txBody>
              </p:sp>
            </p:grpSp>
            <p:grpSp>
              <p:nvGrpSpPr>
                <p:cNvPr id="9" name="Group 8"/>
                <p:cNvGrpSpPr/>
                <p:nvPr/>
              </p:nvGrpSpPr>
              <p:grpSpPr>
                <a:xfrm>
                  <a:off x="3251596" y="2689226"/>
                  <a:ext cx="3158729" cy="3327400"/>
                  <a:chOff x="3403996" y="2689226"/>
                  <a:chExt cx="3158729" cy="3327400"/>
                </a:xfrm>
              </p:grpSpPr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3403996" y="2689226"/>
                    <a:ext cx="3158729" cy="3327400"/>
                    <a:chOff x="3132536" y="2706157"/>
                    <a:chExt cx="3158729" cy="3327400"/>
                  </a:xfrm>
                </p:grpSpPr>
                <p:grpSp>
                  <p:nvGrpSpPr>
                    <p:cNvPr id="121" name="Group 120"/>
                    <p:cNvGrpSpPr/>
                    <p:nvPr/>
                  </p:nvGrpSpPr>
                  <p:grpSpPr>
                    <a:xfrm>
                      <a:off x="3132536" y="2706157"/>
                      <a:ext cx="3141267" cy="3327400"/>
                      <a:chOff x="3457313" y="2765426"/>
                      <a:chExt cx="3141267" cy="3327400"/>
                    </a:xfrm>
                  </p:grpSpPr>
                  <p:grpSp>
                    <p:nvGrpSpPr>
                      <p:cNvPr id="104" name="Group 103"/>
                      <p:cNvGrpSpPr/>
                      <p:nvPr/>
                    </p:nvGrpSpPr>
                    <p:grpSpPr>
                      <a:xfrm>
                        <a:off x="5137239" y="2765426"/>
                        <a:ext cx="1461341" cy="2303192"/>
                        <a:chOff x="5137239" y="2759076"/>
                        <a:chExt cx="1461341" cy="2303192"/>
                      </a:xfrm>
                    </p:grpSpPr>
                    <p:graphicFrame>
                      <p:nvGraphicFramePr>
                        <p:cNvPr id="100" name="Object 99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4225944501"/>
                            </p:ext>
                          </p:extLst>
                        </p:nvPr>
                      </p:nvGraphicFramePr>
                      <p:xfrm>
                        <a:off x="5328580" y="2759076"/>
                        <a:ext cx="1270000" cy="395288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251171" name="Equation" r:id="rId4" imgW="774700" imgH="241300" progId="Equation.3">
                                <p:embed/>
                              </p:oleObj>
                            </mc:Choice>
                            <mc:Fallback>
                              <p:oleObj name="Equation" r:id="rId4" imgW="774700" imgH="241300" progId="Equation.3">
                                <p:embed/>
                                <p:pic>
                                  <p:nvPicPr>
                                    <p:cNvPr id="0" name=""/>
                                    <p:cNvPicPr/>
                                    <p:nvPr/>
                                  </p:nvPicPr>
                                  <p:blipFill>
                                    <a:blip r:embed="rId5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5328580" y="2759076"/>
                                      <a:ext cx="1270000" cy="395288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sp>
                      <p:nvSpPr>
                        <p:cNvPr id="102" name="Rectangle 101"/>
                        <p:cNvSpPr/>
                        <p:nvPr/>
                      </p:nvSpPr>
                      <p:spPr>
                        <a:xfrm rot="13200000">
                          <a:off x="5137239" y="4640882"/>
                          <a:ext cx="900000" cy="120596"/>
                        </a:xfrm>
                        <a:prstGeom prst="rect">
                          <a:avLst/>
                        </a:prstGeom>
                        <a:solidFill>
                          <a:srgbClr val="3BFA24"/>
                        </a:solidFill>
                        <a:ln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103" name="TextBox 102"/>
                        <p:cNvSpPr txBox="1"/>
                        <p:nvPr/>
                      </p:nvSpPr>
                      <p:spPr>
                        <a:xfrm rot="2400000">
                          <a:off x="5152323" y="4692936"/>
                          <a:ext cx="677890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dirty="0" smtClean="0"/>
                            <a:t>Laser</a:t>
                          </a:r>
                          <a:endParaRPr lang="en-US" dirty="0"/>
                        </a:p>
                      </p:txBody>
                    </p:sp>
                  </p:grpSp>
                  <p:sp>
                    <p:nvSpPr>
                      <p:cNvPr id="119" name="TextBox 118"/>
                      <p:cNvSpPr txBox="1"/>
                      <p:nvPr/>
                    </p:nvSpPr>
                    <p:spPr>
                      <a:xfrm>
                        <a:off x="3457313" y="5508050"/>
                        <a:ext cx="3014267" cy="584776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</a:ln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600" dirty="0" smtClean="0">
                            <a:solidFill>
                              <a:srgbClr val="0000FF"/>
                            </a:solidFill>
                          </a:rPr>
                          <a:t>Scattered Photon Energy scales as </a:t>
                        </a:r>
                      </a:p>
                      <a:p>
                        <a:r>
                          <a:rPr lang="en-US" sz="1600" dirty="0">
                            <a:solidFill>
                              <a:srgbClr val="0000FF"/>
                            </a:solidFill>
                          </a:rPr>
                          <a:t>t</a:t>
                        </a:r>
                        <a:r>
                          <a:rPr lang="en-US" sz="1600" dirty="0" smtClean="0">
                            <a:solidFill>
                              <a:srgbClr val="0000FF"/>
                            </a:solidFill>
                          </a:rPr>
                          <a:t>he </a:t>
                        </a:r>
                        <a:r>
                          <a:rPr lang="en-US" sz="1600" b="1" dirty="0" smtClean="0">
                            <a:solidFill>
                              <a:srgbClr val="CC3300"/>
                            </a:solidFill>
                          </a:rPr>
                          <a:t>square</a:t>
                        </a:r>
                        <a:r>
                          <a:rPr lang="en-US" sz="1600" dirty="0" smtClean="0">
                            <a:solidFill>
                              <a:srgbClr val="0000FF"/>
                            </a:solidFill>
                          </a:rPr>
                          <a:t> of the electron Energy</a:t>
                        </a:r>
                        <a:endParaRPr lang="en-US" sz="1600" dirty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" name="Oval 3"/>
                    <p:cNvSpPr/>
                    <p:nvPr/>
                  </p:nvSpPr>
                  <p:spPr>
                    <a:xfrm>
                      <a:off x="5946745" y="2739466"/>
                      <a:ext cx="344520" cy="373091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aphicFrame>
                <p:nvGraphicFramePr>
                  <p:cNvPr id="85" name="Object 84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444258654"/>
                      </p:ext>
                    </p:extLst>
                  </p:nvPr>
                </p:nvGraphicFramePr>
                <p:xfrm>
                  <a:off x="3636963" y="3806826"/>
                  <a:ext cx="915988" cy="37306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51172" name="Equation" r:id="rId6" imgW="558800" imgH="228600" progId="Equation.3">
                          <p:embed/>
                        </p:oleObj>
                      </mc:Choice>
                      <mc:Fallback>
                        <p:oleObj name="Equation" r:id="rId6" imgW="558800" imgH="228600" progId="Equation.3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7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3636963" y="3806826"/>
                                <a:ext cx="915988" cy="373062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25" name="Group 24"/>
            <p:cNvGrpSpPr/>
            <p:nvPr/>
          </p:nvGrpSpPr>
          <p:grpSpPr>
            <a:xfrm>
              <a:off x="2743200" y="2209800"/>
              <a:ext cx="1106424" cy="469232"/>
              <a:chOff x="723900" y="3187700"/>
              <a:chExt cx="1106424" cy="469232"/>
            </a:xfrm>
          </p:grpSpPr>
          <p:sp>
            <p:nvSpPr>
              <p:cNvPr id="202" name="Rectangle 201"/>
              <p:cNvSpPr/>
              <p:nvPr/>
            </p:nvSpPr>
            <p:spPr>
              <a:xfrm>
                <a:off x="723900" y="3187700"/>
                <a:ext cx="1106424" cy="469232"/>
              </a:xfrm>
              <a:prstGeom prst="rect">
                <a:avLst/>
              </a:prstGeom>
              <a:solidFill>
                <a:srgbClr val="CCFFC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201" name="Object 20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27213431"/>
                  </p:ext>
                </p:extLst>
              </p:nvPr>
            </p:nvGraphicFramePr>
            <p:xfrm>
              <a:off x="869950" y="3286125"/>
              <a:ext cx="758825" cy="279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1173" name="Equation" r:id="rId8" imgW="584200" imgH="215900" progId="Equation.3">
                      <p:embed/>
                    </p:oleObj>
                  </mc:Choice>
                  <mc:Fallback>
                    <p:oleObj name="Equation" r:id="rId8" imgW="584200" imgH="2159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869950" y="3286125"/>
                            <a:ext cx="758825" cy="2794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882D-47C2-7043-BD72-8242A8019E11}" type="datetime3">
              <a:rPr lang="en-US" smtClean="0"/>
              <a:t>27 September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3C19-53F9-9F43-AEFF-D461FD7A6EBC}" type="slidenum">
              <a:rPr lang="en-US" smtClean="0"/>
              <a:t>13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343400" y="1905000"/>
            <a:ext cx="4541520" cy="3733800"/>
            <a:chOff x="4450080" y="1219200"/>
            <a:chExt cx="4541520" cy="3733800"/>
          </a:xfrm>
        </p:grpSpPr>
        <p:grpSp>
          <p:nvGrpSpPr>
            <p:cNvPr id="8" name="Group 7"/>
            <p:cNvGrpSpPr/>
            <p:nvPr/>
          </p:nvGrpSpPr>
          <p:grpSpPr>
            <a:xfrm>
              <a:off x="4800600" y="1219200"/>
              <a:ext cx="4191000" cy="3733800"/>
              <a:chOff x="4800600" y="1219200"/>
              <a:chExt cx="4191000" cy="373380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4800600" y="1219200"/>
                <a:ext cx="4191000" cy="3733800"/>
                <a:chOff x="4800600" y="1219200"/>
                <a:chExt cx="4191000" cy="3733800"/>
              </a:xfrm>
            </p:grpSpPr>
            <p:sp>
              <p:nvSpPr>
                <p:cNvPr id="198" name="Rectangle 197"/>
                <p:cNvSpPr/>
                <p:nvPr/>
              </p:nvSpPr>
              <p:spPr>
                <a:xfrm>
                  <a:off x="7170522" y="1447489"/>
                  <a:ext cx="1770278" cy="803263"/>
                </a:xfrm>
                <a:prstGeom prst="rect">
                  <a:avLst/>
                </a:prstGeom>
                <a:solidFill>
                  <a:srgbClr val="3BFA24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0" name="Group 69"/>
                <p:cNvGrpSpPr/>
                <p:nvPr/>
              </p:nvGrpSpPr>
              <p:grpSpPr>
                <a:xfrm>
                  <a:off x="4800600" y="1219200"/>
                  <a:ext cx="4191000" cy="3733800"/>
                  <a:chOff x="2286000" y="1828800"/>
                  <a:chExt cx="4191000" cy="3733800"/>
                </a:xfrm>
              </p:grpSpPr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3068007" y="2679698"/>
                    <a:ext cx="344065" cy="33855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b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rPr>
                      <a:t>e</a:t>
                    </a:r>
                    <a:r>
                      <a:rPr lang="en-US" sz="1600" b="1" dirty="0" smtClean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rPr>
                      <a:t>-</a:t>
                    </a:r>
                    <a:endParaRPr lang="en-US" sz="1600" b="1" dirty="0">
                      <a:solidFill>
                        <a:srgbClr val="FF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2565400" y="2565400"/>
                    <a:ext cx="374993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i="1" dirty="0" smtClean="0">
                        <a:latin typeface="Times New Roman"/>
                        <a:cs typeface="Times New Roman"/>
                      </a:rPr>
                      <a:t>γ</a:t>
                    </a:r>
                    <a:r>
                      <a:rPr lang="en-US" sz="1600" i="1" baseline="-25000" dirty="0" smtClean="0"/>
                      <a:t>e</a:t>
                    </a:r>
                    <a:endParaRPr lang="en-US" sz="1600" i="1" baseline="-25000" dirty="0"/>
                  </a:p>
                </p:txBody>
              </p:sp>
              <p:grpSp>
                <p:nvGrpSpPr>
                  <p:cNvPr id="73" name="Group 72"/>
                  <p:cNvGrpSpPr/>
                  <p:nvPr/>
                </p:nvGrpSpPr>
                <p:grpSpPr>
                  <a:xfrm>
                    <a:off x="2286000" y="1828800"/>
                    <a:ext cx="4191000" cy="3733800"/>
                    <a:chOff x="2286000" y="1828800"/>
                    <a:chExt cx="4191000" cy="3733800"/>
                  </a:xfrm>
                </p:grpSpPr>
                <p:cxnSp>
                  <p:nvCxnSpPr>
                    <p:cNvPr id="74" name="Straight Connector 73"/>
                    <p:cNvCxnSpPr>
                      <a:cxnSpLocks noChangeAspect="1"/>
                    </p:cNvCxnSpPr>
                    <p:nvPr/>
                  </p:nvCxnSpPr>
                  <p:spPr>
                    <a:xfrm rot="10620000">
                      <a:off x="5341064" y="4490164"/>
                      <a:ext cx="277200" cy="277200"/>
                    </a:xfrm>
                    <a:prstGeom prst="line">
                      <a:avLst/>
                    </a:prstGeom>
                    <a:ln w="15875">
                      <a:solidFill>
                        <a:srgbClr val="FF0000"/>
                      </a:solidFill>
                      <a:prstDash val="dash"/>
                      <a:tailEnd type="triangle" w="med" len="sm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75" name="Group 74"/>
                    <p:cNvGrpSpPr/>
                    <p:nvPr/>
                  </p:nvGrpSpPr>
                  <p:grpSpPr>
                    <a:xfrm>
                      <a:off x="2286000" y="1828800"/>
                      <a:ext cx="4191000" cy="3733800"/>
                      <a:chOff x="2286000" y="2164834"/>
                      <a:chExt cx="4191000" cy="3733800"/>
                    </a:xfrm>
                  </p:grpSpPr>
                  <p:grpSp>
                    <p:nvGrpSpPr>
                      <p:cNvPr id="77" name="Group 76"/>
                      <p:cNvGrpSpPr/>
                      <p:nvPr/>
                    </p:nvGrpSpPr>
                    <p:grpSpPr>
                      <a:xfrm>
                        <a:off x="2286000" y="2164834"/>
                        <a:ext cx="4191000" cy="3733800"/>
                        <a:chOff x="2782987" y="2164834"/>
                        <a:chExt cx="4191000" cy="3733800"/>
                      </a:xfrm>
                    </p:grpSpPr>
                    <p:graphicFrame>
                      <p:nvGraphicFramePr>
                        <p:cNvPr id="78" name="Object 77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2618880621"/>
                            </p:ext>
                          </p:extLst>
                        </p:nvPr>
                      </p:nvGraphicFramePr>
                      <p:xfrm>
                        <a:off x="5140424" y="2431534"/>
                        <a:ext cx="1833563" cy="706437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251174" name="Equation" r:id="rId10" imgW="1016000" imgH="431800" progId="Equation.3">
                                <p:embed/>
                              </p:oleObj>
                            </mc:Choice>
                            <mc:Fallback>
                              <p:oleObj name="Equation" r:id="rId10" imgW="1016000" imgH="431800" progId="Equation.3">
                                <p:embed/>
                                <p:pic>
                                  <p:nvPicPr>
                                    <p:cNvPr id="0" name=""/>
                                    <p:cNvPicPr/>
                                    <p:nvPr/>
                                  </p:nvPicPr>
                                  <p:blipFill>
                                    <a:blip r:embed="rId11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5140424" y="2431534"/>
                                      <a:ext cx="1833563" cy="706437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pSp>
                      <p:nvGrpSpPr>
                        <p:cNvPr id="79" name="Group 78"/>
                        <p:cNvGrpSpPr/>
                        <p:nvPr/>
                      </p:nvGrpSpPr>
                      <p:grpSpPr>
                        <a:xfrm>
                          <a:off x="2782987" y="2164834"/>
                          <a:ext cx="3720376" cy="3733800"/>
                          <a:chOff x="2465487" y="2101334"/>
                          <a:chExt cx="3720376" cy="3733800"/>
                        </a:xfrm>
                      </p:grpSpPr>
                      <p:sp>
                        <p:nvSpPr>
                          <p:cNvPr id="80" name="Rectangle 79"/>
                          <p:cNvSpPr/>
                          <p:nvPr/>
                        </p:nvSpPr>
                        <p:spPr>
                          <a:xfrm rot="13200000">
                            <a:off x="4707092" y="4391547"/>
                            <a:ext cx="900000" cy="120596"/>
                          </a:xfrm>
                          <a:prstGeom prst="rect">
                            <a:avLst/>
                          </a:prstGeom>
                          <a:pattFill prst="wdUpDiag">
                            <a:fgClr>
                              <a:srgbClr val="0000FF"/>
                            </a:fgClr>
                            <a:bgClr>
                              <a:srgbClr val="3366FF"/>
                            </a:bgClr>
                          </a:pattFill>
                          <a:ln>
                            <a:solidFill>
                              <a:srgbClr val="FF0000"/>
                            </a:solidFill>
                          </a:ln>
                          <a:effectLst/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sp>
                        <p:nvSpPr>
                          <p:cNvPr id="81" name="TextBox 80"/>
                          <p:cNvSpPr txBox="1"/>
                          <p:nvPr/>
                        </p:nvSpPr>
                        <p:spPr>
                          <a:xfrm rot="2400000">
                            <a:off x="4438513" y="4496491"/>
                            <a:ext cx="1253633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dirty="0" smtClean="0"/>
                              <a:t>Undulator</a:t>
                            </a:r>
                            <a:endParaRPr lang="en-US" dirty="0"/>
                          </a:p>
                        </p:txBody>
                      </p:sp>
                      <p:grpSp>
                        <p:nvGrpSpPr>
                          <p:cNvPr id="82" name="Group 81"/>
                          <p:cNvGrpSpPr>
                            <a:grpSpLocks noChangeAspect="1"/>
                          </p:cNvGrpSpPr>
                          <p:nvPr/>
                        </p:nvGrpSpPr>
                        <p:grpSpPr>
                          <a:xfrm>
                            <a:off x="2465487" y="2101334"/>
                            <a:ext cx="2741519" cy="1702572"/>
                            <a:chOff x="3340862" y="2931256"/>
                            <a:chExt cx="1612658" cy="1001513"/>
                          </a:xfrm>
                        </p:grpSpPr>
                        <p:sp>
                          <p:nvSpPr>
                            <p:cNvPr id="89" name="TextBox 88"/>
                            <p:cNvSpPr txBox="1"/>
                            <p:nvPr/>
                          </p:nvSpPr>
                          <p:spPr>
                            <a:xfrm>
                              <a:off x="3446101" y="3169441"/>
                              <a:ext cx="215003" cy="19914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en-US" sz="1600" i="1" dirty="0" smtClean="0">
                                  <a:latin typeface="Times New Roman"/>
                                  <a:cs typeface="Times New Roman"/>
                                </a:rPr>
                                <a:t>φ</a:t>
                              </a:r>
                              <a:endParaRPr lang="en-US" sz="1600" i="1" dirty="0">
                                <a:latin typeface="Times New Roman"/>
                                <a:cs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90" name="TextBox 89"/>
                            <p:cNvSpPr txBox="1"/>
                            <p:nvPr/>
                          </p:nvSpPr>
                          <p:spPr>
                            <a:xfrm>
                              <a:off x="3772067" y="2931256"/>
                              <a:ext cx="211585" cy="19914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en-US" sz="1600" i="1" dirty="0" smtClean="0">
                                  <a:latin typeface="Times New Roman"/>
                                  <a:cs typeface="Times New Roman"/>
                                </a:rPr>
                                <a:t>α</a:t>
                              </a:r>
                              <a:endParaRPr lang="en-US" sz="1600" i="1" dirty="0">
                                <a:latin typeface="Times New Roman"/>
                                <a:cs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91" name="Arc 90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 rot="18900000">
                              <a:off x="3441187" y="2964050"/>
                              <a:ext cx="803520" cy="823680"/>
                            </a:xfrm>
                            <a:prstGeom prst="arc">
                              <a:avLst>
                                <a:gd name="adj1" fmla="val 16079888"/>
                                <a:gd name="adj2" fmla="val 2798398"/>
                              </a:avLst>
                            </a:prstGeom>
                            <a:ln w="3175">
                              <a:solidFill>
                                <a:schemeClr val="tx1"/>
                              </a:solidFill>
                              <a:tailEnd type="triangle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dirty="0"/>
                            </a:p>
                          </p:txBody>
                        </p:sp>
                        <p:sp>
                          <p:nvSpPr>
                            <p:cNvPr id="92" name="Oval 91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3824003" y="3360454"/>
                              <a:ext cx="118507" cy="118507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  <a:effectLst/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  <p:cxnSp>
                          <p:nvCxnSpPr>
                            <p:cNvPr id="93" name="Straight Connector 92"/>
                            <p:cNvCxnSpPr>
                              <a:cxnSpLocks noChangeAspect="1"/>
                            </p:cNvCxnSpPr>
                            <p:nvPr/>
                          </p:nvCxnSpPr>
                          <p:spPr>
                            <a:xfrm rot="18900000">
                              <a:off x="3340862" y="3230195"/>
                              <a:ext cx="396000" cy="39600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rgbClr val="FF0000"/>
                              </a:solidFill>
                              <a:prstDash val="dash"/>
                              <a:tailEnd type="triangle" w="med" len="sm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94" name="Straight Connector 93"/>
                            <p:cNvCxnSpPr>
                              <a:cxnSpLocks noChangeAspect="1"/>
                            </p:cNvCxnSpPr>
                            <p:nvPr/>
                          </p:nvCxnSpPr>
                          <p:spPr>
                            <a:xfrm rot="21360000">
                              <a:off x="3462870" y="3022596"/>
                              <a:ext cx="360000" cy="36000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  <a:prstDash val="dash"/>
                              <a:tailEnd type="none" w="lg" len="med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95" name="TextBox 94"/>
                            <p:cNvSpPr txBox="1"/>
                            <p:nvPr/>
                          </p:nvSpPr>
                          <p:spPr>
                            <a:xfrm rot="2400000">
                              <a:off x="4342759" y="3555041"/>
                              <a:ext cx="244725" cy="19914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en-US" sz="1600" i="1" dirty="0" smtClean="0">
                                  <a:latin typeface="Times New Roman"/>
                                  <a:cs typeface="Times New Roman"/>
                                </a:rPr>
                                <a:t>λ</a:t>
                              </a:r>
                              <a:r>
                                <a:rPr lang="en-US" sz="1600" baseline="-25000" dirty="0" smtClean="0">
                                  <a:latin typeface="Times New Roman"/>
                                  <a:cs typeface="Times New Roman"/>
                                </a:rPr>
                                <a:t>in</a:t>
                              </a:r>
                              <a:endParaRPr lang="en-US" sz="1600" baseline="-25000" dirty="0">
                                <a:latin typeface="Times New Roman"/>
                                <a:cs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96" name="TextBox 95"/>
                            <p:cNvSpPr txBox="1"/>
                            <p:nvPr/>
                          </p:nvSpPr>
                          <p:spPr>
                            <a:xfrm rot="21540000">
                              <a:off x="4363877" y="3128008"/>
                              <a:ext cx="289987" cy="19914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en-US" sz="1600" i="1" dirty="0" smtClean="0">
                                  <a:latin typeface="Times New Roman"/>
                                  <a:cs typeface="Times New Roman"/>
                                </a:rPr>
                                <a:t>λ</a:t>
                              </a:r>
                              <a:r>
                                <a:rPr lang="en-US" sz="1600" baseline="-25000" dirty="0" smtClean="0">
                                  <a:latin typeface="Times New Roman"/>
                                  <a:cs typeface="Times New Roman"/>
                                </a:rPr>
                                <a:t>out</a:t>
                              </a:r>
                              <a:endParaRPr lang="en-US" sz="1600" baseline="-25000" dirty="0">
                                <a:latin typeface="Times New Roman"/>
                                <a:cs typeface="Times New Roman"/>
                              </a:endParaRPr>
                            </a:p>
                          </p:txBody>
                        </p:sp>
                        <p:grpSp>
                          <p:nvGrpSpPr>
                            <p:cNvPr id="97" name="Group 96"/>
                            <p:cNvGrpSpPr>
                              <a:grpSpLocks/>
                            </p:cNvGrpSpPr>
                            <p:nvPr/>
                          </p:nvGrpSpPr>
                          <p:grpSpPr>
                            <a:xfrm>
                              <a:off x="3940673" y="3353146"/>
                              <a:ext cx="762609" cy="144000"/>
                              <a:chOff x="2873249" y="2636426"/>
                              <a:chExt cx="847344" cy="256671"/>
                            </a:xfrm>
                          </p:grpSpPr>
                          <p:grpSp>
                            <p:nvGrpSpPr>
                              <p:cNvPr id="173" name="Group 172"/>
                              <p:cNvGrpSpPr/>
                              <p:nvPr/>
                            </p:nvGrpSpPr>
                            <p:grpSpPr>
                              <a:xfrm>
                                <a:off x="2993962" y="2639008"/>
                                <a:ext cx="121066" cy="250152"/>
                                <a:chOff x="2823633" y="2565702"/>
                                <a:chExt cx="1071539" cy="1786797"/>
                              </a:xfrm>
                            </p:grpSpPr>
                            <p:sp>
                              <p:nvSpPr>
                                <p:cNvPr id="192" name="Freeform 191"/>
                                <p:cNvSpPr/>
                                <p:nvPr/>
                              </p:nvSpPr>
                              <p:spPr>
                                <a:xfrm>
                                  <a:off x="2823633" y="2565702"/>
                                  <a:ext cx="540000" cy="957599"/>
                                </a:xfrm>
                                <a:custGeom>
                                  <a:avLst/>
                                  <a:gdLst>
                                    <a:gd name="connsiteX0" fmla="*/ 0 w 1820334"/>
                                    <a:gd name="connsiteY0" fmla="*/ 897495 h 922895"/>
                                    <a:gd name="connsiteX1" fmla="*/ 922867 w 1820334"/>
                                    <a:gd name="connsiteY1" fmla="*/ 29 h 922895"/>
                                    <a:gd name="connsiteX2" fmla="*/ 1820334 w 1820334"/>
                                    <a:gd name="connsiteY2" fmla="*/ 922895 h 922895"/>
                                    <a:gd name="connsiteX3" fmla="*/ 1820334 w 1820334"/>
                                    <a:gd name="connsiteY3" fmla="*/ 922895 h 922895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</a:cxnLst>
                                  <a:rect l="l" t="t" r="r" b="b"/>
                                  <a:pathLst>
                                    <a:path w="1820334" h="922895">
                                      <a:moveTo>
                                        <a:pt x="0" y="897495"/>
                                      </a:moveTo>
                                      <a:cubicBezTo>
                                        <a:pt x="309739" y="446645"/>
                                        <a:pt x="619478" y="-4204"/>
                                        <a:pt x="922867" y="29"/>
                                      </a:cubicBezTo>
                                      <a:cubicBezTo>
                                        <a:pt x="1226256" y="4262"/>
                                        <a:pt x="1820334" y="922895"/>
                                        <a:pt x="1820334" y="922895"/>
                                      </a:cubicBezTo>
                                      <a:lnTo>
                                        <a:pt x="1820334" y="922895"/>
                                      </a:lnTo>
                                    </a:path>
                                  </a:pathLst>
                                </a:custGeom>
                                <a:ln w="12700">
                                  <a:solidFill>
                                    <a:srgbClr val="0000FF"/>
                                  </a:solidFill>
                                </a:ln>
                                <a:effectLst/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93" name="Freeform 192"/>
                                <p:cNvSpPr/>
                                <p:nvPr/>
                              </p:nvSpPr>
                              <p:spPr>
                                <a:xfrm rot="10800000">
                                  <a:off x="3355172" y="3429607"/>
                                  <a:ext cx="540000" cy="922892"/>
                                </a:xfrm>
                                <a:custGeom>
                                  <a:avLst/>
                                  <a:gdLst>
                                    <a:gd name="connsiteX0" fmla="*/ 0 w 1820334"/>
                                    <a:gd name="connsiteY0" fmla="*/ 897495 h 922895"/>
                                    <a:gd name="connsiteX1" fmla="*/ 922867 w 1820334"/>
                                    <a:gd name="connsiteY1" fmla="*/ 29 h 922895"/>
                                    <a:gd name="connsiteX2" fmla="*/ 1820334 w 1820334"/>
                                    <a:gd name="connsiteY2" fmla="*/ 922895 h 922895"/>
                                    <a:gd name="connsiteX3" fmla="*/ 1820334 w 1820334"/>
                                    <a:gd name="connsiteY3" fmla="*/ 922895 h 922895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</a:cxnLst>
                                  <a:rect l="l" t="t" r="r" b="b"/>
                                  <a:pathLst>
                                    <a:path w="1820334" h="922895">
                                      <a:moveTo>
                                        <a:pt x="0" y="897495"/>
                                      </a:moveTo>
                                      <a:cubicBezTo>
                                        <a:pt x="309739" y="446645"/>
                                        <a:pt x="619478" y="-4204"/>
                                        <a:pt x="922867" y="29"/>
                                      </a:cubicBezTo>
                                      <a:cubicBezTo>
                                        <a:pt x="1226256" y="4262"/>
                                        <a:pt x="1820334" y="922895"/>
                                        <a:pt x="1820334" y="922895"/>
                                      </a:cubicBezTo>
                                      <a:lnTo>
                                        <a:pt x="1820334" y="922895"/>
                                      </a:lnTo>
                                    </a:path>
                                  </a:pathLst>
                                </a:custGeom>
                                <a:ln w="12700">
                                  <a:solidFill>
                                    <a:srgbClr val="0000FF"/>
                                  </a:solidFill>
                                </a:ln>
                                <a:effectLst/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74" name="Group 173"/>
                              <p:cNvGrpSpPr/>
                              <p:nvPr/>
                            </p:nvGrpSpPr>
                            <p:grpSpPr>
                              <a:xfrm>
                                <a:off x="3115207" y="2636426"/>
                                <a:ext cx="121066" cy="253327"/>
                                <a:chOff x="2823633" y="2543023"/>
                                <a:chExt cx="1071539" cy="1809476"/>
                              </a:xfrm>
                            </p:grpSpPr>
                            <p:sp>
                              <p:nvSpPr>
                                <p:cNvPr id="190" name="Freeform 189"/>
                                <p:cNvSpPr/>
                                <p:nvPr/>
                              </p:nvSpPr>
                              <p:spPr>
                                <a:xfrm>
                                  <a:off x="2823633" y="2543023"/>
                                  <a:ext cx="540000" cy="957599"/>
                                </a:xfrm>
                                <a:custGeom>
                                  <a:avLst/>
                                  <a:gdLst>
                                    <a:gd name="connsiteX0" fmla="*/ 0 w 1820334"/>
                                    <a:gd name="connsiteY0" fmla="*/ 897495 h 922895"/>
                                    <a:gd name="connsiteX1" fmla="*/ 922867 w 1820334"/>
                                    <a:gd name="connsiteY1" fmla="*/ 29 h 922895"/>
                                    <a:gd name="connsiteX2" fmla="*/ 1820334 w 1820334"/>
                                    <a:gd name="connsiteY2" fmla="*/ 922895 h 922895"/>
                                    <a:gd name="connsiteX3" fmla="*/ 1820334 w 1820334"/>
                                    <a:gd name="connsiteY3" fmla="*/ 922895 h 922895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</a:cxnLst>
                                  <a:rect l="l" t="t" r="r" b="b"/>
                                  <a:pathLst>
                                    <a:path w="1820334" h="922895">
                                      <a:moveTo>
                                        <a:pt x="0" y="897495"/>
                                      </a:moveTo>
                                      <a:cubicBezTo>
                                        <a:pt x="309739" y="446645"/>
                                        <a:pt x="619478" y="-4204"/>
                                        <a:pt x="922867" y="29"/>
                                      </a:cubicBezTo>
                                      <a:cubicBezTo>
                                        <a:pt x="1226256" y="4262"/>
                                        <a:pt x="1820334" y="922895"/>
                                        <a:pt x="1820334" y="922895"/>
                                      </a:cubicBezTo>
                                      <a:lnTo>
                                        <a:pt x="1820334" y="922895"/>
                                      </a:lnTo>
                                    </a:path>
                                  </a:pathLst>
                                </a:custGeom>
                                <a:ln w="12700">
                                  <a:solidFill>
                                    <a:srgbClr val="0000FF"/>
                                  </a:solidFill>
                                </a:ln>
                                <a:effectLst/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91" name="Freeform 190"/>
                                <p:cNvSpPr/>
                                <p:nvPr/>
                              </p:nvSpPr>
                              <p:spPr>
                                <a:xfrm rot="10800000">
                                  <a:off x="3355172" y="3429607"/>
                                  <a:ext cx="540000" cy="922892"/>
                                </a:xfrm>
                                <a:custGeom>
                                  <a:avLst/>
                                  <a:gdLst>
                                    <a:gd name="connsiteX0" fmla="*/ 0 w 1820334"/>
                                    <a:gd name="connsiteY0" fmla="*/ 897495 h 922895"/>
                                    <a:gd name="connsiteX1" fmla="*/ 922867 w 1820334"/>
                                    <a:gd name="connsiteY1" fmla="*/ 29 h 922895"/>
                                    <a:gd name="connsiteX2" fmla="*/ 1820334 w 1820334"/>
                                    <a:gd name="connsiteY2" fmla="*/ 922895 h 922895"/>
                                    <a:gd name="connsiteX3" fmla="*/ 1820334 w 1820334"/>
                                    <a:gd name="connsiteY3" fmla="*/ 922895 h 922895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</a:cxnLst>
                                  <a:rect l="l" t="t" r="r" b="b"/>
                                  <a:pathLst>
                                    <a:path w="1820334" h="922895">
                                      <a:moveTo>
                                        <a:pt x="0" y="897495"/>
                                      </a:moveTo>
                                      <a:cubicBezTo>
                                        <a:pt x="309739" y="446645"/>
                                        <a:pt x="619478" y="-4204"/>
                                        <a:pt x="922867" y="29"/>
                                      </a:cubicBezTo>
                                      <a:cubicBezTo>
                                        <a:pt x="1226256" y="4262"/>
                                        <a:pt x="1820334" y="922895"/>
                                        <a:pt x="1820334" y="922895"/>
                                      </a:cubicBezTo>
                                      <a:lnTo>
                                        <a:pt x="1820334" y="922895"/>
                                      </a:lnTo>
                                    </a:path>
                                  </a:pathLst>
                                </a:custGeom>
                                <a:ln w="12700">
                                  <a:solidFill>
                                    <a:srgbClr val="0000FF"/>
                                  </a:solidFill>
                                </a:ln>
                                <a:effectLst/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75" name="Group 174"/>
                              <p:cNvGrpSpPr/>
                              <p:nvPr/>
                            </p:nvGrpSpPr>
                            <p:grpSpPr>
                              <a:xfrm>
                                <a:off x="2873249" y="2638712"/>
                                <a:ext cx="121066" cy="250152"/>
                                <a:chOff x="2823633" y="2565702"/>
                                <a:chExt cx="1071539" cy="1786797"/>
                              </a:xfrm>
                            </p:grpSpPr>
                            <p:sp>
                              <p:nvSpPr>
                                <p:cNvPr id="188" name="Freeform 187"/>
                                <p:cNvSpPr/>
                                <p:nvPr/>
                              </p:nvSpPr>
                              <p:spPr>
                                <a:xfrm>
                                  <a:off x="2823633" y="2565702"/>
                                  <a:ext cx="540000" cy="957599"/>
                                </a:xfrm>
                                <a:custGeom>
                                  <a:avLst/>
                                  <a:gdLst>
                                    <a:gd name="connsiteX0" fmla="*/ 0 w 1820334"/>
                                    <a:gd name="connsiteY0" fmla="*/ 897495 h 922895"/>
                                    <a:gd name="connsiteX1" fmla="*/ 922867 w 1820334"/>
                                    <a:gd name="connsiteY1" fmla="*/ 29 h 922895"/>
                                    <a:gd name="connsiteX2" fmla="*/ 1820334 w 1820334"/>
                                    <a:gd name="connsiteY2" fmla="*/ 922895 h 922895"/>
                                    <a:gd name="connsiteX3" fmla="*/ 1820334 w 1820334"/>
                                    <a:gd name="connsiteY3" fmla="*/ 922895 h 922895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</a:cxnLst>
                                  <a:rect l="l" t="t" r="r" b="b"/>
                                  <a:pathLst>
                                    <a:path w="1820334" h="922895">
                                      <a:moveTo>
                                        <a:pt x="0" y="897495"/>
                                      </a:moveTo>
                                      <a:cubicBezTo>
                                        <a:pt x="309739" y="446645"/>
                                        <a:pt x="619478" y="-4204"/>
                                        <a:pt x="922867" y="29"/>
                                      </a:cubicBezTo>
                                      <a:cubicBezTo>
                                        <a:pt x="1226256" y="4262"/>
                                        <a:pt x="1820334" y="922895"/>
                                        <a:pt x="1820334" y="922895"/>
                                      </a:cubicBezTo>
                                      <a:lnTo>
                                        <a:pt x="1820334" y="922895"/>
                                      </a:lnTo>
                                    </a:path>
                                  </a:pathLst>
                                </a:custGeom>
                                <a:ln w="12700">
                                  <a:solidFill>
                                    <a:srgbClr val="0000FF"/>
                                  </a:solidFill>
                                </a:ln>
                                <a:effectLst/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89" name="Freeform 188"/>
                                <p:cNvSpPr/>
                                <p:nvPr/>
                              </p:nvSpPr>
                              <p:spPr>
                                <a:xfrm rot="10800000">
                                  <a:off x="3355172" y="3429607"/>
                                  <a:ext cx="540000" cy="922892"/>
                                </a:xfrm>
                                <a:custGeom>
                                  <a:avLst/>
                                  <a:gdLst>
                                    <a:gd name="connsiteX0" fmla="*/ 0 w 1820334"/>
                                    <a:gd name="connsiteY0" fmla="*/ 897495 h 922895"/>
                                    <a:gd name="connsiteX1" fmla="*/ 922867 w 1820334"/>
                                    <a:gd name="connsiteY1" fmla="*/ 29 h 922895"/>
                                    <a:gd name="connsiteX2" fmla="*/ 1820334 w 1820334"/>
                                    <a:gd name="connsiteY2" fmla="*/ 922895 h 922895"/>
                                    <a:gd name="connsiteX3" fmla="*/ 1820334 w 1820334"/>
                                    <a:gd name="connsiteY3" fmla="*/ 922895 h 922895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</a:cxnLst>
                                  <a:rect l="l" t="t" r="r" b="b"/>
                                  <a:pathLst>
                                    <a:path w="1820334" h="922895">
                                      <a:moveTo>
                                        <a:pt x="0" y="897495"/>
                                      </a:moveTo>
                                      <a:cubicBezTo>
                                        <a:pt x="309739" y="446645"/>
                                        <a:pt x="619478" y="-4204"/>
                                        <a:pt x="922867" y="29"/>
                                      </a:cubicBezTo>
                                      <a:cubicBezTo>
                                        <a:pt x="1226256" y="4262"/>
                                        <a:pt x="1820334" y="922895"/>
                                        <a:pt x="1820334" y="922895"/>
                                      </a:cubicBezTo>
                                      <a:lnTo>
                                        <a:pt x="1820334" y="922895"/>
                                      </a:lnTo>
                                    </a:path>
                                  </a:pathLst>
                                </a:custGeom>
                                <a:ln w="12700">
                                  <a:solidFill>
                                    <a:srgbClr val="0000FF"/>
                                  </a:solidFill>
                                </a:ln>
                                <a:effectLst/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76" name="Group 175"/>
                              <p:cNvGrpSpPr/>
                              <p:nvPr/>
                            </p:nvGrpSpPr>
                            <p:grpSpPr>
                              <a:xfrm>
                                <a:off x="3236455" y="2638712"/>
                                <a:ext cx="121066" cy="254385"/>
                                <a:chOff x="2823633" y="2565702"/>
                                <a:chExt cx="1071539" cy="1817033"/>
                              </a:xfrm>
                            </p:grpSpPr>
                            <p:sp>
                              <p:nvSpPr>
                                <p:cNvPr id="186" name="Freeform 185"/>
                                <p:cNvSpPr/>
                                <p:nvPr/>
                              </p:nvSpPr>
                              <p:spPr>
                                <a:xfrm>
                                  <a:off x="2823633" y="2565702"/>
                                  <a:ext cx="540000" cy="957599"/>
                                </a:xfrm>
                                <a:custGeom>
                                  <a:avLst/>
                                  <a:gdLst>
                                    <a:gd name="connsiteX0" fmla="*/ 0 w 1820334"/>
                                    <a:gd name="connsiteY0" fmla="*/ 897495 h 922895"/>
                                    <a:gd name="connsiteX1" fmla="*/ 922867 w 1820334"/>
                                    <a:gd name="connsiteY1" fmla="*/ 29 h 922895"/>
                                    <a:gd name="connsiteX2" fmla="*/ 1820334 w 1820334"/>
                                    <a:gd name="connsiteY2" fmla="*/ 922895 h 922895"/>
                                    <a:gd name="connsiteX3" fmla="*/ 1820334 w 1820334"/>
                                    <a:gd name="connsiteY3" fmla="*/ 922895 h 922895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</a:cxnLst>
                                  <a:rect l="l" t="t" r="r" b="b"/>
                                  <a:pathLst>
                                    <a:path w="1820334" h="922895">
                                      <a:moveTo>
                                        <a:pt x="0" y="897495"/>
                                      </a:moveTo>
                                      <a:cubicBezTo>
                                        <a:pt x="309739" y="446645"/>
                                        <a:pt x="619478" y="-4204"/>
                                        <a:pt x="922867" y="29"/>
                                      </a:cubicBezTo>
                                      <a:cubicBezTo>
                                        <a:pt x="1226256" y="4262"/>
                                        <a:pt x="1820334" y="922895"/>
                                        <a:pt x="1820334" y="922895"/>
                                      </a:cubicBezTo>
                                      <a:lnTo>
                                        <a:pt x="1820334" y="922895"/>
                                      </a:lnTo>
                                    </a:path>
                                  </a:pathLst>
                                </a:custGeom>
                                <a:ln w="12700">
                                  <a:solidFill>
                                    <a:srgbClr val="0000FF"/>
                                  </a:solidFill>
                                </a:ln>
                                <a:effectLst/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87" name="Freeform 186"/>
                                <p:cNvSpPr/>
                                <p:nvPr/>
                              </p:nvSpPr>
                              <p:spPr>
                                <a:xfrm rot="10800000">
                                  <a:off x="3355172" y="3459843"/>
                                  <a:ext cx="540000" cy="922892"/>
                                </a:xfrm>
                                <a:custGeom>
                                  <a:avLst/>
                                  <a:gdLst>
                                    <a:gd name="connsiteX0" fmla="*/ 0 w 1820334"/>
                                    <a:gd name="connsiteY0" fmla="*/ 897495 h 922895"/>
                                    <a:gd name="connsiteX1" fmla="*/ 922867 w 1820334"/>
                                    <a:gd name="connsiteY1" fmla="*/ 29 h 922895"/>
                                    <a:gd name="connsiteX2" fmla="*/ 1820334 w 1820334"/>
                                    <a:gd name="connsiteY2" fmla="*/ 922895 h 922895"/>
                                    <a:gd name="connsiteX3" fmla="*/ 1820334 w 1820334"/>
                                    <a:gd name="connsiteY3" fmla="*/ 922895 h 922895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</a:cxnLst>
                                  <a:rect l="l" t="t" r="r" b="b"/>
                                  <a:pathLst>
                                    <a:path w="1820334" h="922895">
                                      <a:moveTo>
                                        <a:pt x="0" y="897495"/>
                                      </a:moveTo>
                                      <a:cubicBezTo>
                                        <a:pt x="309739" y="446645"/>
                                        <a:pt x="619478" y="-4204"/>
                                        <a:pt x="922867" y="29"/>
                                      </a:cubicBezTo>
                                      <a:cubicBezTo>
                                        <a:pt x="1226256" y="4262"/>
                                        <a:pt x="1820334" y="922895"/>
                                        <a:pt x="1820334" y="922895"/>
                                      </a:cubicBezTo>
                                      <a:lnTo>
                                        <a:pt x="1820334" y="922895"/>
                                      </a:lnTo>
                                    </a:path>
                                  </a:pathLst>
                                </a:custGeom>
                                <a:ln w="12700">
                                  <a:solidFill>
                                    <a:srgbClr val="0000FF"/>
                                  </a:solidFill>
                                </a:ln>
                                <a:effectLst/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77" name="Group 176"/>
                              <p:cNvGrpSpPr/>
                              <p:nvPr/>
                            </p:nvGrpSpPr>
                            <p:grpSpPr>
                              <a:xfrm>
                                <a:off x="3478622" y="2639013"/>
                                <a:ext cx="121066" cy="252269"/>
                                <a:chOff x="2823633" y="2520344"/>
                                <a:chExt cx="1071539" cy="1801920"/>
                              </a:xfrm>
                            </p:grpSpPr>
                            <p:sp>
                              <p:nvSpPr>
                                <p:cNvPr id="184" name="Freeform 183"/>
                                <p:cNvSpPr/>
                                <p:nvPr/>
                              </p:nvSpPr>
                              <p:spPr>
                                <a:xfrm>
                                  <a:off x="2823633" y="2520344"/>
                                  <a:ext cx="540000" cy="957599"/>
                                </a:xfrm>
                                <a:custGeom>
                                  <a:avLst/>
                                  <a:gdLst>
                                    <a:gd name="connsiteX0" fmla="*/ 0 w 1820334"/>
                                    <a:gd name="connsiteY0" fmla="*/ 897495 h 922895"/>
                                    <a:gd name="connsiteX1" fmla="*/ 922867 w 1820334"/>
                                    <a:gd name="connsiteY1" fmla="*/ 29 h 922895"/>
                                    <a:gd name="connsiteX2" fmla="*/ 1820334 w 1820334"/>
                                    <a:gd name="connsiteY2" fmla="*/ 922895 h 922895"/>
                                    <a:gd name="connsiteX3" fmla="*/ 1820334 w 1820334"/>
                                    <a:gd name="connsiteY3" fmla="*/ 922895 h 922895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</a:cxnLst>
                                  <a:rect l="l" t="t" r="r" b="b"/>
                                  <a:pathLst>
                                    <a:path w="1820334" h="922895">
                                      <a:moveTo>
                                        <a:pt x="0" y="897495"/>
                                      </a:moveTo>
                                      <a:cubicBezTo>
                                        <a:pt x="309739" y="446645"/>
                                        <a:pt x="619478" y="-4204"/>
                                        <a:pt x="922867" y="29"/>
                                      </a:cubicBezTo>
                                      <a:cubicBezTo>
                                        <a:pt x="1226256" y="4262"/>
                                        <a:pt x="1820334" y="922895"/>
                                        <a:pt x="1820334" y="922895"/>
                                      </a:cubicBezTo>
                                      <a:lnTo>
                                        <a:pt x="1820334" y="922895"/>
                                      </a:lnTo>
                                    </a:path>
                                  </a:pathLst>
                                </a:custGeom>
                                <a:ln w="12700">
                                  <a:solidFill>
                                    <a:srgbClr val="0000FF"/>
                                  </a:solidFill>
                                </a:ln>
                                <a:effectLst/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85" name="Freeform 184"/>
                                <p:cNvSpPr/>
                                <p:nvPr/>
                              </p:nvSpPr>
                              <p:spPr>
                                <a:xfrm rot="10800000">
                                  <a:off x="3355172" y="3399369"/>
                                  <a:ext cx="540000" cy="922895"/>
                                </a:xfrm>
                                <a:custGeom>
                                  <a:avLst/>
                                  <a:gdLst>
                                    <a:gd name="connsiteX0" fmla="*/ 0 w 1820334"/>
                                    <a:gd name="connsiteY0" fmla="*/ 897495 h 922895"/>
                                    <a:gd name="connsiteX1" fmla="*/ 922867 w 1820334"/>
                                    <a:gd name="connsiteY1" fmla="*/ 29 h 922895"/>
                                    <a:gd name="connsiteX2" fmla="*/ 1820334 w 1820334"/>
                                    <a:gd name="connsiteY2" fmla="*/ 922895 h 922895"/>
                                    <a:gd name="connsiteX3" fmla="*/ 1820334 w 1820334"/>
                                    <a:gd name="connsiteY3" fmla="*/ 922895 h 922895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</a:cxnLst>
                                  <a:rect l="l" t="t" r="r" b="b"/>
                                  <a:pathLst>
                                    <a:path w="1820334" h="922895">
                                      <a:moveTo>
                                        <a:pt x="0" y="897495"/>
                                      </a:moveTo>
                                      <a:cubicBezTo>
                                        <a:pt x="309739" y="446645"/>
                                        <a:pt x="619478" y="-4204"/>
                                        <a:pt x="922867" y="29"/>
                                      </a:cubicBezTo>
                                      <a:cubicBezTo>
                                        <a:pt x="1226256" y="4262"/>
                                        <a:pt x="1820334" y="922895"/>
                                        <a:pt x="1820334" y="922895"/>
                                      </a:cubicBezTo>
                                      <a:lnTo>
                                        <a:pt x="1820334" y="922895"/>
                                      </a:lnTo>
                                    </a:path>
                                  </a:pathLst>
                                </a:custGeom>
                                <a:ln w="12700">
                                  <a:solidFill>
                                    <a:srgbClr val="0000FF"/>
                                  </a:solidFill>
                                </a:ln>
                                <a:effectLst/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78" name="Group 177"/>
                              <p:cNvGrpSpPr/>
                              <p:nvPr/>
                            </p:nvGrpSpPr>
                            <p:grpSpPr>
                              <a:xfrm>
                                <a:off x="3357720" y="2640156"/>
                                <a:ext cx="121066" cy="251211"/>
                                <a:chOff x="2823633" y="2497665"/>
                                <a:chExt cx="1071539" cy="1794363"/>
                              </a:xfrm>
                            </p:grpSpPr>
                            <p:sp>
                              <p:nvSpPr>
                                <p:cNvPr id="182" name="Freeform 181"/>
                                <p:cNvSpPr/>
                                <p:nvPr/>
                              </p:nvSpPr>
                              <p:spPr>
                                <a:xfrm>
                                  <a:off x="2823633" y="2497665"/>
                                  <a:ext cx="540000" cy="957600"/>
                                </a:xfrm>
                                <a:custGeom>
                                  <a:avLst/>
                                  <a:gdLst>
                                    <a:gd name="connsiteX0" fmla="*/ 0 w 1820334"/>
                                    <a:gd name="connsiteY0" fmla="*/ 897495 h 922895"/>
                                    <a:gd name="connsiteX1" fmla="*/ 922867 w 1820334"/>
                                    <a:gd name="connsiteY1" fmla="*/ 29 h 922895"/>
                                    <a:gd name="connsiteX2" fmla="*/ 1820334 w 1820334"/>
                                    <a:gd name="connsiteY2" fmla="*/ 922895 h 922895"/>
                                    <a:gd name="connsiteX3" fmla="*/ 1820334 w 1820334"/>
                                    <a:gd name="connsiteY3" fmla="*/ 922895 h 922895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</a:cxnLst>
                                  <a:rect l="l" t="t" r="r" b="b"/>
                                  <a:pathLst>
                                    <a:path w="1820334" h="922895">
                                      <a:moveTo>
                                        <a:pt x="0" y="897495"/>
                                      </a:moveTo>
                                      <a:cubicBezTo>
                                        <a:pt x="309739" y="446645"/>
                                        <a:pt x="619478" y="-4204"/>
                                        <a:pt x="922867" y="29"/>
                                      </a:cubicBezTo>
                                      <a:cubicBezTo>
                                        <a:pt x="1226256" y="4262"/>
                                        <a:pt x="1820334" y="922895"/>
                                        <a:pt x="1820334" y="922895"/>
                                      </a:cubicBezTo>
                                      <a:lnTo>
                                        <a:pt x="1820334" y="922895"/>
                                      </a:lnTo>
                                    </a:path>
                                  </a:pathLst>
                                </a:custGeom>
                                <a:ln w="12700">
                                  <a:solidFill>
                                    <a:srgbClr val="0000FF"/>
                                  </a:solidFill>
                                </a:ln>
                                <a:effectLst/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83" name="Freeform 182"/>
                                <p:cNvSpPr/>
                                <p:nvPr/>
                              </p:nvSpPr>
                              <p:spPr>
                                <a:xfrm rot="10800000">
                                  <a:off x="3355172" y="3369136"/>
                                  <a:ext cx="540000" cy="922892"/>
                                </a:xfrm>
                                <a:custGeom>
                                  <a:avLst/>
                                  <a:gdLst>
                                    <a:gd name="connsiteX0" fmla="*/ 0 w 1820334"/>
                                    <a:gd name="connsiteY0" fmla="*/ 897495 h 922895"/>
                                    <a:gd name="connsiteX1" fmla="*/ 922867 w 1820334"/>
                                    <a:gd name="connsiteY1" fmla="*/ 29 h 922895"/>
                                    <a:gd name="connsiteX2" fmla="*/ 1820334 w 1820334"/>
                                    <a:gd name="connsiteY2" fmla="*/ 922895 h 922895"/>
                                    <a:gd name="connsiteX3" fmla="*/ 1820334 w 1820334"/>
                                    <a:gd name="connsiteY3" fmla="*/ 922895 h 922895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</a:cxnLst>
                                  <a:rect l="l" t="t" r="r" b="b"/>
                                  <a:pathLst>
                                    <a:path w="1820334" h="922895">
                                      <a:moveTo>
                                        <a:pt x="0" y="897495"/>
                                      </a:moveTo>
                                      <a:cubicBezTo>
                                        <a:pt x="309739" y="446645"/>
                                        <a:pt x="619478" y="-4204"/>
                                        <a:pt x="922867" y="29"/>
                                      </a:cubicBezTo>
                                      <a:cubicBezTo>
                                        <a:pt x="1226256" y="4262"/>
                                        <a:pt x="1820334" y="922895"/>
                                        <a:pt x="1820334" y="922895"/>
                                      </a:cubicBezTo>
                                      <a:lnTo>
                                        <a:pt x="1820334" y="922895"/>
                                      </a:lnTo>
                                    </a:path>
                                  </a:pathLst>
                                </a:custGeom>
                                <a:ln w="12700">
                                  <a:solidFill>
                                    <a:srgbClr val="0000FF"/>
                                  </a:solidFill>
                                </a:ln>
                                <a:effectLst/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79" name="Group 178"/>
                              <p:cNvGrpSpPr/>
                              <p:nvPr/>
                            </p:nvGrpSpPr>
                            <p:grpSpPr>
                              <a:xfrm>
                                <a:off x="3599527" y="2639013"/>
                                <a:ext cx="121066" cy="252269"/>
                                <a:chOff x="2823633" y="2520344"/>
                                <a:chExt cx="1071539" cy="1801920"/>
                              </a:xfrm>
                            </p:grpSpPr>
                            <p:sp>
                              <p:nvSpPr>
                                <p:cNvPr id="180" name="Freeform 179"/>
                                <p:cNvSpPr/>
                                <p:nvPr/>
                              </p:nvSpPr>
                              <p:spPr>
                                <a:xfrm>
                                  <a:off x="2823633" y="2520344"/>
                                  <a:ext cx="540000" cy="957599"/>
                                </a:xfrm>
                                <a:custGeom>
                                  <a:avLst/>
                                  <a:gdLst>
                                    <a:gd name="connsiteX0" fmla="*/ 0 w 1820334"/>
                                    <a:gd name="connsiteY0" fmla="*/ 897495 h 922895"/>
                                    <a:gd name="connsiteX1" fmla="*/ 922867 w 1820334"/>
                                    <a:gd name="connsiteY1" fmla="*/ 29 h 922895"/>
                                    <a:gd name="connsiteX2" fmla="*/ 1820334 w 1820334"/>
                                    <a:gd name="connsiteY2" fmla="*/ 922895 h 922895"/>
                                    <a:gd name="connsiteX3" fmla="*/ 1820334 w 1820334"/>
                                    <a:gd name="connsiteY3" fmla="*/ 922895 h 922895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</a:cxnLst>
                                  <a:rect l="l" t="t" r="r" b="b"/>
                                  <a:pathLst>
                                    <a:path w="1820334" h="922895">
                                      <a:moveTo>
                                        <a:pt x="0" y="897495"/>
                                      </a:moveTo>
                                      <a:cubicBezTo>
                                        <a:pt x="309739" y="446645"/>
                                        <a:pt x="619478" y="-4204"/>
                                        <a:pt x="922867" y="29"/>
                                      </a:cubicBezTo>
                                      <a:cubicBezTo>
                                        <a:pt x="1226256" y="4262"/>
                                        <a:pt x="1820334" y="922895"/>
                                        <a:pt x="1820334" y="922895"/>
                                      </a:cubicBezTo>
                                      <a:lnTo>
                                        <a:pt x="1820334" y="922895"/>
                                      </a:lnTo>
                                    </a:path>
                                  </a:pathLst>
                                </a:custGeom>
                                <a:ln w="12700">
                                  <a:solidFill>
                                    <a:srgbClr val="0000FF"/>
                                  </a:solidFill>
                                </a:ln>
                                <a:effectLst/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81" name="Freeform 180"/>
                                <p:cNvSpPr/>
                                <p:nvPr/>
                              </p:nvSpPr>
                              <p:spPr>
                                <a:xfrm rot="10800000">
                                  <a:off x="3355172" y="3399369"/>
                                  <a:ext cx="540000" cy="922895"/>
                                </a:xfrm>
                                <a:custGeom>
                                  <a:avLst/>
                                  <a:gdLst>
                                    <a:gd name="connsiteX0" fmla="*/ 0 w 1820334"/>
                                    <a:gd name="connsiteY0" fmla="*/ 897495 h 922895"/>
                                    <a:gd name="connsiteX1" fmla="*/ 922867 w 1820334"/>
                                    <a:gd name="connsiteY1" fmla="*/ 29 h 922895"/>
                                    <a:gd name="connsiteX2" fmla="*/ 1820334 w 1820334"/>
                                    <a:gd name="connsiteY2" fmla="*/ 922895 h 922895"/>
                                    <a:gd name="connsiteX3" fmla="*/ 1820334 w 1820334"/>
                                    <a:gd name="connsiteY3" fmla="*/ 922895 h 922895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</a:cxnLst>
                                  <a:rect l="l" t="t" r="r" b="b"/>
                                  <a:pathLst>
                                    <a:path w="1820334" h="922895">
                                      <a:moveTo>
                                        <a:pt x="0" y="897495"/>
                                      </a:moveTo>
                                      <a:cubicBezTo>
                                        <a:pt x="309739" y="446645"/>
                                        <a:pt x="619478" y="-4204"/>
                                        <a:pt x="922867" y="29"/>
                                      </a:cubicBezTo>
                                      <a:cubicBezTo>
                                        <a:pt x="1226256" y="4262"/>
                                        <a:pt x="1820334" y="922895"/>
                                        <a:pt x="1820334" y="922895"/>
                                      </a:cubicBezTo>
                                      <a:lnTo>
                                        <a:pt x="1820334" y="922895"/>
                                      </a:lnTo>
                                    </a:path>
                                  </a:pathLst>
                                </a:custGeom>
                                <a:ln w="12700">
                                  <a:solidFill>
                                    <a:srgbClr val="0000FF"/>
                                  </a:solidFill>
                                </a:ln>
                                <a:effectLst/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</p:grpSp>
                        <p:cxnSp>
                          <p:nvCxnSpPr>
                            <p:cNvPr id="98" name="Straight Connector 97"/>
                            <p:cNvCxnSpPr/>
                            <p:nvPr/>
                          </p:nvCxnSpPr>
                          <p:spPr>
                            <a:xfrm rot="10800000">
                              <a:off x="4701520" y="3425489"/>
                              <a:ext cx="252000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rgbClr val="0000FF"/>
                              </a:solidFill>
                              <a:headEnd type="triangle" w="med" len="sm"/>
                              <a:tailEnd type="none" w="med" len="sm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grpSp>
                          <p:nvGrpSpPr>
                            <p:cNvPr id="105" name="Group 104"/>
                            <p:cNvGrpSpPr>
                              <a:grpSpLocks/>
                            </p:cNvGrpSpPr>
                            <p:nvPr/>
                          </p:nvGrpSpPr>
                          <p:grpSpPr>
                            <a:xfrm rot="2400000">
                              <a:off x="3978319" y="3788769"/>
                              <a:ext cx="849777" cy="144000"/>
                              <a:chOff x="3175262" y="2638712"/>
                              <a:chExt cx="545331" cy="254385"/>
                            </a:xfrm>
                          </p:grpSpPr>
                          <p:sp>
                            <p:nvSpPr>
                              <p:cNvPr id="108" name="Freeform 107"/>
                              <p:cNvSpPr/>
                              <p:nvPr/>
                            </p:nvSpPr>
                            <p:spPr>
                              <a:xfrm rot="10800000">
                                <a:off x="3175262" y="2760548"/>
                                <a:ext cx="61011" cy="129205"/>
                              </a:xfrm>
                              <a:custGeom>
                                <a:avLst/>
                                <a:gdLst>
                                  <a:gd name="connsiteX0" fmla="*/ 0 w 1820334"/>
                                  <a:gd name="connsiteY0" fmla="*/ 897495 h 922895"/>
                                  <a:gd name="connsiteX1" fmla="*/ 922867 w 1820334"/>
                                  <a:gd name="connsiteY1" fmla="*/ 29 h 922895"/>
                                  <a:gd name="connsiteX2" fmla="*/ 1820334 w 1820334"/>
                                  <a:gd name="connsiteY2" fmla="*/ 922895 h 922895"/>
                                  <a:gd name="connsiteX3" fmla="*/ 1820334 w 1820334"/>
                                  <a:gd name="connsiteY3" fmla="*/ 922895 h 922895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</a:cxnLst>
                                <a:rect l="l" t="t" r="r" b="b"/>
                                <a:pathLst>
                                  <a:path w="1820334" h="922895">
                                    <a:moveTo>
                                      <a:pt x="0" y="897495"/>
                                    </a:moveTo>
                                    <a:cubicBezTo>
                                      <a:pt x="309739" y="446645"/>
                                      <a:pt x="619478" y="-4204"/>
                                      <a:pt x="922867" y="29"/>
                                    </a:cubicBezTo>
                                    <a:cubicBezTo>
                                      <a:pt x="1226256" y="4262"/>
                                      <a:pt x="1820334" y="922895"/>
                                      <a:pt x="1820334" y="922895"/>
                                    </a:cubicBezTo>
                                    <a:lnTo>
                                      <a:pt x="1820334" y="922895"/>
                                    </a:lnTo>
                                  </a:path>
                                </a:pathLst>
                              </a:custGeom>
                              <a:ln w="15875">
                                <a:solidFill>
                                  <a:srgbClr val="008000"/>
                                </a:solidFill>
                              </a:ln>
                              <a:effectLst/>
                            </p:spPr>
                            <p:style>
                              <a:lnRef idx="2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  <p:grpSp>
                            <p:nvGrpSpPr>
                              <p:cNvPr id="112" name="Group 111"/>
                              <p:cNvGrpSpPr/>
                              <p:nvPr/>
                            </p:nvGrpSpPr>
                            <p:grpSpPr>
                              <a:xfrm>
                                <a:off x="3236455" y="2638712"/>
                                <a:ext cx="121066" cy="254385"/>
                                <a:chOff x="2823633" y="2565702"/>
                                <a:chExt cx="1071539" cy="1817033"/>
                              </a:xfrm>
                            </p:grpSpPr>
                            <p:sp>
                              <p:nvSpPr>
                                <p:cNvPr id="170" name="Freeform 169"/>
                                <p:cNvSpPr/>
                                <p:nvPr/>
                              </p:nvSpPr>
                              <p:spPr>
                                <a:xfrm>
                                  <a:off x="2823633" y="2565702"/>
                                  <a:ext cx="540000" cy="957599"/>
                                </a:xfrm>
                                <a:custGeom>
                                  <a:avLst/>
                                  <a:gdLst>
                                    <a:gd name="connsiteX0" fmla="*/ 0 w 1820334"/>
                                    <a:gd name="connsiteY0" fmla="*/ 897495 h 922895"/>
                                    <a:gd name="connsiteX1" fmla="*/ 922867 w 1820334"/>
                                    <a:gd name="connsiteY1" fmla="*/ 29 h 922895"/>
                                    <a:gd name="connsiteX2" fmla="*/ 1820334 w 1820334"/>
                                    <a:gd name="connsiteY2" fmla="*/ 922895 h 922895"/>
                                    <a:gd name="connsiteX3" fmla="*/ 1820334 w 1820334"/>
                                    <a:gd name="connsiteY3" fmla="*/ 922895 h 922895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</a:cxnLst>
                                  <a:rect l="l" t="t" r="r" b="b"/>
                                  <a:pathLst>
                                    <a:path w="1820334" h="922895">
                                      <a:moveTo>
                                        <a:pt x="0" y="897495"/>
                                      </a:moveTo>
                                      <a:cubicBezTo>
                                        <a:pt x="309739" y="446645"/>
                                        <a:pt x="619478" y="-4204"/>
                                        <a:pt x="922867" y="29"/>
                                      </a:cubicBezTo>
                                      <a:cubicBezTo>
                                        <a:pt x="1226256" y="4262"/>
                                        <a:pt x="1820334" y="922895"/>
                                        <a:pt x="1820334" y="922895"/>
                                      </a:cubicBezTo>
                                      <a:lnTo>
                                        <a:pt x="1820334" y="922895"/>
                                      </a:lnTo>
                                    </a:path>
                                  </a:pathLst>
                                </a:custGeom>
                                <a:ln w="15875">
                                  <a:solidFill>
                                    <a:srgbClr val="008000"/>
                                  </a:solidFill>
                                </a:ln>
                                <a:effectLst/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71" name="Freeform 170"/>
                                <p:cNvSpPr/>
                                <p:nvPr/>
                              </p:nvSpPr>
                              <p:spPr>
                                <a:xfrm rot="10800000">
                                  <a:off x="3355172" y="3459843"/>
                                  <a:ext cx="540000" cy="922892"/>
                                </a:xfrm>
                                <a:custGeom>
                                  <a:avLst/>
                                  <a:gdLst>
                                    <a:gd name="connsiteX0" fmla="*/ 0 w 1820334"/>
                                    <a:gd name="connsiteY0" fmla="*/ 897495 h 922895"/>
                                    <a:gd name="connsiteX1" fmla="*/ 922867 w 1820334"/>
                                    <a:gd name="connsiteY1" fmla="*/ 29 h 922895"/>
                                    <a:gd name="connsiteX2" fmla="*/ 1820334 w 1820334"/>
                                    <a:gd name="connsiteY2" fmla="*/ 922895 h 922895"/>
                                    <a:gd name="connsiteX3" fmla="*/ 1820334 w 1820334"/>
                                    <a:gd name="connsiteY3" fmla="*/ 922895 h 922895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</a:cxnLst>
                                  <a:rect l="l" t="t" r="r" b="b"/>
                                  <a:pathLst>
                                    <a:path w="1820334" h="922895">
                                      <a:moveTo>
                                        <a:pt x="0" y="897495"/>
                                      </a:moveTo>
                                      <a:cubicBezTo>
                                        <a:pt x="309739" y="446645"/>
                                        <a:pt x="619478" y="-4204"/>
                                        <a:pt x="922867" y="29"/>
                                      </a:cubicBezTo>
                                      <a:cubicBezTo>
                                        <a:pt x="1226256" y="4262"/>
                                        <a:pt x="1820334" y="922895"/>
                                        <a:pt x="1820334" y="922895"/>
                                      </a:cubicBezTo>
                                      <a:lnTo>
                                        <a:pt x="1820334" y="922895"/>
                                      </a:lnTo>
                                    </a:path>
                                  </a:pathLst>
                                </a:custGeom>
                                <a:ln w="15875">
                                  <a:solidFill>
                                    <a:srgbClr val="008000"/>
                                  </a:solidFill>
                                </a:ln>
                                <a:effectLst/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14" name="Group 113"/>
                              <p:cNvGrpSpPr/>
                              <p:nvPr/>
                            </p:nvGrpSpPr>
                            <p:grpSpPr>
                              <a:xfrm>
                                <a:off x="3478622" y="2639013"/>
                                <a:ext cx="121066" cy="252269"/>
                                <a:chOff x="2823633" y="2520344"/>
                                <a:chExt cx="1071539" cy="1801920"/>
                              </a:xfrm>
                            </p:grpSpPr>
                            <p:sp>
                              <p:nvSpPr>
                                <p:cNvPr id="123" name="Freeform 122"/>
                                <p:cNvSpPr/>
                                <p:nvPr/>
                              </p:nvSpPr>
                              <p:spPr>
                                <a:xfrm>
                                  <a:off x="2823633" y="2520344"/>
                                  <a:ext cx="540000" cy="957599"/>
                                </a:xfrm>
                                <a:custGeom>
                                  <a:avLst/>
                                  <a:gdLst>
                                    <a:gd name="connsiteX0" fmla="*/ 0 w 1820334"/>
                                    <a:gd name="connsiteY0" fmla="*/ 897495 h 922895"/>
                                    <a:gd name="connsiteX1" fmla="*/ 922867 w 1820334"/>
                                    <a:gd name="connsiteY1" fmla="*/ 29 h 922895"/>
                                    <a:gd name="connsiteX2" fmla="*/ 1820334 w 1820334"/>
                                    <a:gd name="connsiteY2" fmla="*/ 922895 h 922895"/>
                                    <a:gd name="connsiteX3" fmla="*/ 1820334 w 1820334"/>
                                    <a:gd name="connsiteY3" fmla="*/ 922895 h 922895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</a:cxnLst>
                                  <a:rect l="l" t="t" r="r" b="b"/>
                                  <a:pathLst>
                                    <a:path w="1820334" h="922895">
                                      <a:moveTo>
                                        <a:pt x="0" y="897495"/>
                                      </a:moveTo>
                                      <a:cubicBezTo>
                                        <a:pt x="309739" y="446645"/>
                                        <a:pt x="619478" y="-4204"/>
                                        <a:pt x="922867" y="29"/>
                                      </a:cubicBezTo>
                                      <a:cubicBezTo>
                                        <a:pt x="1226256" y="4262"/>
                                        <a:pt x="1820334" y="922895"/>
                                        <a:pt x="1820334" y="922895"/>
                                      </a:cubicBezTo>
                                      <a:lnTo>
                                        <a:pt x="1820334" y="922895"/>
                                      </a:lnTo>
                                    </a:path>
                                  </a:pathLst>
                                </a:custGeom>
                                <a:ln w="15875">
                                  <a:solidFill>
                                    <a:srgbClr val="008000"/>
                                  </a:solidFill>
                                </a:ln>
                                <a:effectLst/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69" name="Freeform 168"/>
                                <p:cNvSpPr/>
                                <p:nvPr/>
                              </p:nvSpPr>
                              <p:spPr>
                                <a:xfrm rot="10800000">
                                  <a:off x="3355172" y="3399369"/>
                                  <a:ext cx="540000" cy="922895"/>
                                </a:xfrm>
                                <a:custGeom>
                                  <a:avLst/>
                                  <a:gdLst>
                                    <a:gd name="connsiteX0" fmla="*/ 0 w 1820334"/>
                                    <a:gd name="connsiteY0" fmla="*/ 897495 h 922895"/>
                                    <a:gd name="connsiteX1" fmla="*/ 922867 w 1820334"/>
                                    <a:gd name="connsiteY1" fmla="*/ 29 h 922895"/>
                                    <a:gd name="connsiteX2" fmla="*/ 1820334 w 1820334"/>
                                    <a:gd name="connsiteY2" fmla="*/ 922895 h 922895"/>
                                    <a:gd name="connsiteX3" fmla="*/ 1820334 w 1820334"/>
                                    <a:gd name="connsiteY3" fmla="*/ 922895 h 922895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</a:cxnLst>
                                  <a:rect l="l" t="t" r="r" b="b"/>
                                  <a:pathLst>
                                    <a:path w="1820334" h="922895">
                                      <a:moveTo>
                                        <a:pt x="0" y="897495"/>
                                      </a:moveTo>
                                      <a:cubicBezTo>
                                        <a:pt x="309739" y="446645"/>
                                        <a:pt x="619478" y="-4204"/>
                                        <a:pt x="922867" y="29"/>
                                      </a:cubicBezTo>
                                      <a:cubicBezTo>
                                        <a:pt x="1226256" y="4262"/>
                                        <a:pt x="1820334" y="922895"/>
                                        <a:pt x="1820334" y="922895"/>
                                      </a:cubicBezTo>
                                      <a:lnTo>
                                        <a:pt x="1820334" y="922895"/>
                                      </a:lnTo>
                                    </a:path>
                                  </a:pathLst>
                                </a:custGeom>
                                <a:ln w="15875">
                                  <a:solidFill>
                                    <a:srgbClr val="008000"/>
                                  </a:solidFill>
                                </a:ln>
                                <a:effectLst/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15" name="Group 114"/>
                              <p:cNvGrpSpPr/>
                              <p:nvPr/>
                            </p:nvGrpSpPr>
                            <p:grpSpPr>
                              <a:xfrm>
                                <a:off x="3357720" y="2640156"/>
                                <a:ext cx="121066" cy="251211"/>
                                <a:chOff x="2823633" y="2497665"/>
                                <a:chExt cx="1071539" cy="1794363"/>
                              </a:xfrm>
                            </p:grpSpPr>
                            <p:sp>
                              <p:nvSpPr>
                                <p:cNvPr id="120" name="Freeform 119"/>
                                <p:cNvSpPr/>
                                <p:nvPr/>
                              </p:nvSpPr>
                              <p:spPr>
                                <a:xfrm>
                                  <a:off x="2823633" y="2497665"/>
                                  <a:ext cx="540000" cy="957600"/>
                                </a:xfrm>
                                <a:custGeom>
                                  <a:avLst/>
                                  <a:gdLst>
                                    <a:gd name="connsiteX0" fmla="*/ 0 w 1820334"/>
                                    <a:gd name="connsiteY0" fmla="*/ 897495 h 922895"/>
                                    <a:gd name="connsiteX1" fmla="*/ 922867 w 1820334"/>
                                    <a:gd name="connsiteY1" fmla="*/ 29 h 922895"/>
                                    <a:gd name="connsiteX2" fmla="*/ 1820334 w 1820334"/>
                                    <a:gd name="connsiteY2" fmla="*/ 922895 h 922895"/>
                                    <a:gd name="connsiteX3" fmla="*/ 1820334 w 1820334"/>
                                    <a:gd name="connsiteY3" fmla="*/ 922895 h 922895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</a:cxnLst>
                                  <a:rect l="l" t="t" r="r" b="b"/>
                                  <a:pathLst>
                                    <a:path w="1820334" h="922895">
                                      <a:moveTo>
                                        <a:pt x="0" y="897495"/>
                                      </a:moveTo>
                                      <a:cubicBezTo>
                                        <a:pt x="309739" y="446645"/>
                                        <a:pt x="619478" y="-4204"/>
                                        <a:pt x="922867" y="29"/>
                                      </a:cubicBezTo>
                                      <a:cubicBezTo>
                                        <a:pt x="1226256" y="4262"/>
                                        <a:pt x="1820334" y="922895"/>
                                        <a:pt x="1820334" y="922895"/>
                                      </a:cubicBezTo>
                                      <a:lnTo>
                                        <a:pt x="1820334" y="922895"/>
                                      </a:lnTo>
                                    </a:path>
                                  </a:pathLst>
                                </a:custGeom>
                                <a:ln w="15875">
                                  <a:solidFill>
                                    <a:srgbClr val="008000"/>
                                  </a:solidFill>
                                </a:ln>
                                <a:effectLst/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22" name="Freeform 121"/>
                                <p:cNvSpPr/>
                                <p:nvPr/>
                              </p:nvSpPr>
                              <p:spPr>
                                <a:xfrm rot="10800000">
                                  <a:off x="3355172" y="3369136"/>
                                  <a:ext cx="540000" cy="922892"/>
                                </a:xfrm>
                                <a:custGeom>
                                  <a:avLst/>
                                  <a:gdLst>
                                    <a:gd name="connsiteX0" fmla="*/ 0 w 1820334"/>
                                    <a:gd name="connsiteY0" fmla="*/ 897495 h 922895"/>
                                    <a:gd name="connsiteX1" fmla="*/ 922867 w 1820334"/>
                                    <a:gd name="connsiteY1" fmla="*/ 29 h 922895"/>
                                    <a:gd name="connsiteX2" fmla="*/ 1820334 w 1820334"/>
                                    <a:gd name="connsiteY2" fmla="*/ 922895 h 922895"/>
                                    <a:gd name="connsiteX3" fmla="*/ 1820334 w 1820334"/>
                                    <a:gd name="connsiteY3" fmla="*/ 922895 h 922895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</a:cxnLst>
                                  <a:rect l="l" t="t" r="r" b="b"/>
                                  <a:pathLst>
                                    <a:path w="1820334" h="922895">
                                      <a:moveTo>
                                        <a:pt x="0" y="897495"/>
                                      </a:moveTo>
                                      <a:cubicBezTo>
                                        <a:pt x="309739" y="446645"/>
                                        <a:pt x="619478" y="-4204"/>
                                        <a:pt x="922867" y="29"/>
                                      </a:cubicBezTo>
                                      <a:cubicBezTo>
                                        <a:pt x="1226256" y="4262"/>
                                        <a:pt x="1820334" y="922895"/>
                                        <a:pt x="1820334" y="922895"/>
                                      </a:cubicBezTo>
                                      <a:lnTo>
                                        <a:pt x="1820334" y="922895"/>
                                      </a:lnTo>
                                    </a:path>
                                  </a:pathLst>
                                </a:custGeom>
                                <a:ln w="15875">
                                  <a:solidFill>
                                    <a:srgbClr val="008000"/>
                                  </a:solidFill>
                                </a:ln>
                                <a:effectLst/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16" name="Group 115"/>
                              <p:cNvGrpSpPr/>
                              <p:nvPr/>
                            </p:nvGrpSpPr>
                            <p:grpSpPr>
                              <a:xfrm>
                                <a:off x="3599527" y="2639013"/>
                                <a:ext cx="121066" cy="252269"/>
                                <a:chOff x="2823633" y="2520344"/>
                                <a:chExt cx="1071539" cy="1801920"/>
                              </a:xfrm>
                            </p:grpSpPr>
                            <p:sp>
                              <p:nvSpPr>
                                <p:cNvPr id="117" name="Freeform 116"/>
                                <p:cNvSpPr/>
                                <p:nvPr/>
                              </p:nvSpPr>
                              <p:spPr>
                                <a:xfrm>
                                  <a:off x="2823633" y="2520344"/>
                                  <a:ext cx="540000" cy="957599"/>
                                </a:xfrm>
                                <a:custGeom>
                                  <a:avLst/>
                                  <a:gdLst>
                                    <a:gd name="connsiteX0" fmla="*/ 0 w 1820334"/>
                                    <a:gd name="connsiteY0" fmla="*/ 897495 h 922895"/>
                                    <a:gd name="connsiteX1" fmla="*/ 922867 w 1820334"/>
                                    <a:gd name="connsiteY1" fmla="*/ 29 h 922895"/>
                                    <a:gd name="connsiteX2" fmla="*/ 1820334 w 1820334"/>
                                    <a:gd name="connsiteY2" fmla="*/ 922895 h 922895"/>
                                    <a:gd name="connsiteX3" fmla="*/ 1820334 w 1820334"/>
                                    <a:gd name="connsiteY3" fmla="*/ 922895 h 922895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</a:cxnLst>
                                  <a:rect l="l" t="t" r="r" b="b"/>
                                  <a:pathLst>
                                    <a:path w="1820334" h="922895">
                                      <a:moveTo>
                                        <a:pt x="0" y="897495"/>
                                      </a:moveTo>
                                      <a:cubicBezTo>
                                        <a:pt x="309739" y="446645"/>
                                        <a:pt x="619478" y="-4204"/>
                                        <a:pt x="922867" y="29"/>
                                      </a:cubicBezTo>
                                      <a:cubicBezTo>
                                        <a:pt x="1226256" y="4262"/>
                                        <a:pt x="1820334" y="922895"/>
                                        <a:pt x="1820334" y="922895"/>
                                      </a:cubicBezTo>
                                      <a:lnTo>
                                        <a:pt x="1820334" y="922895"/>
                                      </a:lnTo>
                                    </a:path>
                                  </a:pathLst>
                                </a:custGeom>
                                <a:ln w="15875">
                                  <a:solidFill>
                                    <a:srgbClr val="008000"/>
                                  </a:solidFill>
                                </a:ln>
                                <a:effectLst/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8" name="Freeform 117"/>
                                <p:cNvSpPr/>
                                <p:nvPr/>
                              </p:nvSpPr>
                              <p:spPr>
                                <a:xfrm rot="10800000">
                                  <a:off x="3355172" y="3399369"/>
                                  <a:ext cx="540000" cy="922895"/>
                                </a:xfrm>
                                <a:custGeom>
                                  <a:avLst/>
                                  <a:gdLst>
                                    <a:gd name="connsiteX0" fmla="*/ 0 w 1820334"/>
                                    <a:gd name="connsiteY0" fmla="*/ 897495 h 922895"/>
                                    <a:gd name="connsiteX1" fmla="*/ 922867 w 1820334"/>
                                    <a:gd name="connsiteY1" fmla="*/ 29 h 922895"/>
                                    <a:gd name="connsiteX2" fmla="*/ 1820334 w 1820334"/>
                                    <a:gd name="connsiteY2" fmla="*/ 922895 h 922895"/>
                                    <a:gd name="connsiteX3" fmla="*/ 1820334 w 1820334"/>
                                    <a:gd name="connsiteY3" fmla="*/ 922895 h 922895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</a:cxnLst>
                                  <a:rect l="l" t="t" r="r" b="b"/>
                                  <a:pathLst>
                                    <a:path w="1820334" h="922895">
                                      <a:moveTo>
                                        <a:pt x="0" y="897495"/>
                                      </a:moveTo>
                                      <a:cubicBezTo>
                                        <a:pt x="309739" y="446645"/>
                                        <a:pt x="619478" y="-4204"/>
                                        <a:pt x="922867" y="29"/>
                                      </a:cubicBezTo>
                                      <a:cubicBezTo>
                                        <a:pt x="1226256" y="4262"/>
                                        <a:pt x="1820334" y="922895"/>
                                        <a:pt x="1820334" y="922895"/>
                                      </a:cubicBezTo>
                                      <a:lnTo>
                                        <a:pt x="1820334" y="922895"/>
                                      </a:lnTo>
                                    </a:path>
                                  </a:pathLst>
                                </a:custGeom>
                                <a:ln w="15875">
                                  <a:solidFill>
                                    <a:srgbClr val="008000"/>
                                  </a:solidFill>
                                </a:ln>
                                <a:effectLst/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</p:grpSp>
                        <p:cxnSp>
                          <p:nvCxnSpPr>
                            <p:cNvPr id="106" name="Straight Connector 105"/>
                            <p:cNvCxnSpPr>
                              <a:cxnSpLocks noChangeAspect="1"/>
                            </p:cNvCxnSpPr>
                            <p:nvPr/>
                          </p:nvCxnSpPr>
                          <p:spPr>
                            <a:xfrm rot="900000">
                              <a:off x="3917350" y="3480595"/>
                              <a:ext cx="180000" cy="87428"/>
                            </a:xfrm>
                            <a:prstGeom prst="line">
                              <a:avLst/>
                            </a:prstGeom>
                            <a:ln w="15875">
                              <a:solidFill>
                                <a:srgbClr val="008000"/>
                              </a:solidFill>
                              <a:headEnd type="triangle" w="med" len="sm"/>
                              <a:tailEnd type="none" w="med" len="sm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107" name="Arc 106"/>
                            <p:cNvSpPr>
                              <a:spLocks/>
                            </p:cNvSpPr>
                            <p:nvPr/>
                          </p:nvSpPr>
                          <p:spPr>
                            <a:xfrm rot="16200000">
                              <a:off x="3346571" y="3104962"/>
                              <a:ext cx="738000" cy="586800"/>
                            </a:xfrm>
                            <a:prstGeom prst="arc">
                              <a:avLst>
                                <a:gd name="adj1" fmla="val 15790335"/>
                                <a:gd name="adj2" fmla="val 19640888"/>
                              </a:avLst>
                            </a:prstGeom>
                            <a:ln w="6350">
                              <a:solidFill>
                                <a:schemeClr val="tx1"/>
                              </a:solidFill>
                              <a:tailEnd type="triangle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83" name="TextBox 82"/>
                          <p:cNvSpPr txBox="1"/>
                          <p:nvPr/>
                        </p:nvSpPr>
                        <p:spPr>
                          <a:xfrm>
                            <a:off x="5611813" y="4577834"/>
                            <a:ext cx="445325" cy="338554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sz="1600" i="1" dirty="0" smtClean="0">
                                <a:latin typeface="Times New Roman"/>
                                <a:cs typeface="Times New Roman"/>
                              </a:rPr>
                              <a:t>γ</a:t>
                            </a:r>
                            <a:r>
                              <a:rPr lang="en-US" sz="1600" i="1" baseline="-25000" dirty="0" smtClean="0"/>
                              <a:t>eu</a:t>
                            </a:r>
                            <a:endParaRPr lang="en-US" sz="1600" i="1" baseline="-25000" dirty="0"/>
                          </a:p>
                        </p:txBody>
                      </p:sp>
                      <p:graphicFrame>
                        <p:nvGraphicFramePr>
                          <p:cNvPr id="84" name="Object 83"/>
                          <p:cNvGraphicFramePr>
                            <a:graphicFrameLocks noChangeAspect="1"/>
                          </p:cNvGraphicFramePr>
                          <p:nvPr>
                            <p:extLst>
                              <p:ext uri="{D42A27DB-BD31-4B8C-83A1-F6EECF244321}">
                                <p14:modId xmlns:p14="http://schemas.microsoft.com/office/powerpoint/2010/main" val="2255678745"/>
                              </p:ext>
                            </p:extLst>
                          </p:nvPr>
                        </p:nvGraphicFramePr>
                        <p:xfrm>
                          <a:off x="2846487" y="3490396"/>
                          <a:ext cx="1306512" cy="706438"/>
                        </p:xfrm>
                        <a:graphic>
                          <a:graphicData uri="http://schemas.openxmlformats.org/presentationml/2006/ole">
                            <mc:AlternateContent xmlns:mc="http://schemas.openxmlformats.org/markup-compatibility/2006">
                              <mc:Choice xmlns:v="urn:schemas-microsoft-com:vml" Requires="v">
                                <p:oleObj spid="_x0000_s251175" name="Equation" r:id="rId12" imgW="723900" imgH="431800" progId="Equation.3">
                                  <p:embed/>
                                </p:oleObj>
                              </mc:Choice>
                              <mc:Fallback>
                                <p:oleObj name="Equation" r:id="rId12" imgW="723900" imgH="431800" progId="Equation.3">
                                  <p:embed/>
                                  <p:pic>
                                    <p:nvPicPr>
                                      <p:cNvPr id="0" name=""/>
                                      <p:cNvPicPr/>
                                      <p:nvPr/>
                                    </p:nvPicPr>
                                    <p:blipFill>
                                      <a:blip r:embed="rId13"/>
                                      <a:stretch>
                                        <a:fillRect/>
                                      </a:stretch>
                                    </p:blipFill>
                                    <p:spPr>
                                      <a:xfrm>
                                        <a:off x="2846487" y="3490396"/>
                                        <a:ext cx="1306512" cy="706438"/>
                                      </a:xfrm>
                                      <a:prstGeom prst="rect">
                                        <a:avLst/>
                                      </a:prstGeom>
                                    </p:spPr>
                                  </p:pic>
                                </p:oleObj>
                              </mc:Fallback>
                            </mc:AlternateContent>
                          </a:graphicData>
                        </a:graphic>
                      </p:graphicFrame>
                      <p:sp>
                        <p:nvSpPr>
                          <p:cNvPr id="87" name="TextBox 86"/>
                          <p:cNvSpPr txBox="1"/>
                          <p:nvPr/>
                        </p:nvSpPr>
                        <p:spPr>
                          <a:xfrm>
                            <a:off x="2846487" y="5250358"/>
                            <a:ext cx="3339376" cy="584776"/>
                          </a:xfrm>
                          <a:prstGeom prst="rect">
                            <a:avLst/>
                          </a:prstGeom>
                          <a:noFill/>
                          <a:ln w="12700">
                            <a:solidFill>
                              <a:srgbClr val="FF0000"/>
                            </a:solidFill>
                          </a:ln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sz="1600" dirty="0" smtClean="0">
                                <a:solidFill>
                                  <a:srgbClr val="0000FF"/>
                                </a:solidFill>
                              </a:rPr>
                              <a:t>Scattered Photon Energy scales as </a:t>
                            </a:r>
                          </a:p>
                          <a:p>
                            <a:r>
                              <a:rPr lang="en-US" sz="1600" dirty="0">
                                <a:solidFill>
                                  <a:srgbClr val="0000FF"/>
                                </a:solidFill>
                              </a:rPr>
                              <a:t>t</a:t>
                            </a:r>
                            <a:r>
                              <a:rPr lang="en-US" sz="1600" dirty="0" smtClean="0">
                                <a:solidFill>
                                  <a:srgbClr val="0000FF"/>
                                </a:solidFill>
                              </a:rPr>
                              <a:t>he </a:t>
                            </a:r>
                            <a:r>
                              <a:rPr lang="en-US" sz="1600" b="1" dirty="0" smtClean="0">
                                <a:solidFill>
                                  <a:srgbClr val="FF0000"/>
                                </a:solidFill>
                              </a:rPr>
                              <a:t>4</a:t>
                            </a:r>
                            <a:r>
                              <a:rPr lang="en-US" sz="1600" b="1" baseline="30000" dirty="0" smtClean="0">
                                <a:solidFill>
                                  <a:srgbClr val="FF0000"/>
                                </a:solidFill>
                              </a:rPr>
                              <a:t>th</a:t>
                            </a:r>
                            <a:r>
                              <a:rPr lang="en-US" sz="1600" b="1" dirty="0" smtClean="0">
                                <a:solidFill>
                                  <a:srgbClr val="FF0000"/>
                                </a:solidFill>
                              </a:rPr>
                              <a:t> power</a:t>
                            </a:r>
                            <a:r>
                              <a:rPr lang="en-US" sz="1600" dirty="0" smtClean="0">
                                <a:solidFill>
                                  <a:srgbClr val="FF0000"/>
                                </a:solidFill>
                              </a:rPr>
                              <a:t> </a:t>
                            </a:r>
                            <a:r>
                              <a:rPr lang="en-US" sz="1600" dirty="0" smtClean="0">
                                <a:solidFill>
                                  <a:srgbClr val="0000FF"/>
                                </a:solidFill>
                              </a:rPr>
                              <a:t>of the electron Energy</a:t>
                            </a:r>
                            <a:endParaRPr lang="en-US" sz="1600" dirty="0">
                              <a:solidFill>
                                <a:srgbClr val="0000FF"/>
                              </a:solidFill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76" name="Oval 75"/>
                      <p:cNvSpPr/>
                      <p:nvPr/>
                    </p:nvSpPr>
                    <p:spPr>
                      <a:xfrm rot="16200000">
                        <a:off x="5627387" y="2440975"/>
                        <a:ext cx="685200" cy="740524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24" name="Group 23"/>
              <p:cNvGrpSpPr/>
              <p:nvPr/>
            </p:nvGrpSpPr>
            <p:grpSpPr>
              <a:xfrm>
                <a:off x="7138289" y="2302450"/>
                <a:ext cx="1781907" cy="755703"/>
                <a:chOff x="3878296" y="3096206"/>
                <a:chExt cx="1619915" cy="687003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3878296" y="3096206"/>
                  <a:ext cx="1619915" cy="687003"/>
                </a:xfrm>
                <a:prstGeom prst="rect">
                  <a:avLst/>
                </a:prstGeom>
                <a:solidFill>
                  <a:srgbClr val="CCFFCC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aphicFrame>
              <p:nvGraphicFramePr>
                <p:cNvPr id="22" name="Object 2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7924041"/>
                    </p:ext>
                  </p:extLst>
                </p:nvPr>
              </p:nvGraphicFramePr>
              <p:xfrm>
                <a:off x="3886200" y="3119438"/>
                <a:ext cx="1584325" cy="6111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1176" name="Equation" r:id="rId14" imgW="1219200" imgH="469900" progId="Equation.3">
                        <p:embed/>
                      </p:oleObj>
                    </mc:Choice>
                    <mc:Fallback>
                      <p:oleObj name="Equation" r:id="rId14" imgW="1219200" imgH="4699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886200" y="3119438"/>
                              <a:ext cx="1584325" cy="61118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199" name="Right Arrow 198"/>
            <p:cNvSpPr>
              <a:spLocks noChangeAspect="1"/>
            </p:cNvSpPr>
            <p:nvPr/>
          </p:nvSpPr>
          <p:spPr>
            <a:xfrm>
              <a:off x="4450080" y="2697480"/>
              <a:ext cx="274320" cy="27432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385389" y="1295400"/>
            <a:ext cx="6374311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THE FEL-ICS AS AN ALTERNATIVE TO THE STANDARD ICS SCHEME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40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590830" y="1605279"/>
            <a:ext cx="4002833" cy="3017520"/>
            <a:chOff x="4590830" y="1605279"/>
            <a:chExt cx="4002833" cy="3017520"/>
          </a:xfrm>
        </p:grpSpPr>
        <p:pic>
          <p:nvPicPr>
            <p:cNvPr id="4" name="Picture 3" descr="plot_3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830" y="1605279"/>
              <a:ext cx="4002833" cy="3017520"/>
            </a:xfrm>
            <a:prstGeom prst="rect">
              <a:avLst/>
            </a:prstGeom>
          </p:spPr>
        </p:pic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0423891"/>
                </p:ext>
              </p:extLst>
            </p:nvPr>
          </p:nvGraphicFramePr>
          <p:xfrm>
            <a:off x="6140450" y="2311398"/>
            <a:ext cx="1403350" cy="561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008" name="Equation" r:id="rId5" imgW="1079500" imgH="431800" progId="Equation.3">
                    <p:embed/>
                  </p:oleObj>
                </mc:Choice>
                <mc:Fallback>
                  <p:oleObj name="Equation" r:id="rId5" imgW="1079500" imgH="431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140450" y="2311398"/>
                          <a:ext cx="1403350" cy="561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Oval 40"/>
            <p:cNvSpPr/>
            <p:nvPr/>
          </p:nvSpPr>
          <p:spPr>
            <a:xfrm>
              <a:off x="6958973" y="2396041"/>
              <a:ext cx="504412" cy="37309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4200" y="1605282"/>
            <a:ext cx="4002833" cy="3017520"/>
            <a:chOff x="575735" y="1605282"/>
            <a:chExt cx="4002833" cy="3017520"/>
          </a:xfrm>
        </p:grpSpPr>
        <p:pic>
          <p:nvPicPr>
            <p:cNvPr id="5" name="Picture 4" descr="plot_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735" y="1605282"/>
              <a:ext cx="4002833" cy="3017520"/>
            </a:xfrm>
            <a:prstGeom prst="rect">
              <a:avLst/>
            </a:prstGeom>
          </p:spPr>
        </p:pic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821043"/>
                </p:ext>
              </p:extLst>
            </p:nvPr>
          </p:nvGraphicFramePr>
          <p:xfrm>
            <a:off x="2084388" y="2416175"/>
            <a:ext cx="1039812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009" name="Equation" r:id="rId8" imgW="800100" imgH="241300" progId="Equation.3">
                    <p:embed/>
                  </p:oleObj>
                </mc:Choice>
                <mc:Fallback>
                  <p:oleObj name="Equation" r:id="rId8" imgW="8001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084388" y="2416175"/>
                          <a:ext cx="1039812" cy="314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Oval 37"/>
            <p:cNvSpPr/>
            <p:nvPr/>
          </p:nvSpPr>
          <p:spPr>
            <a:xfrm>
              <a:off x="2864854" y="2404559"/>
              <a:ext cx="258843" cy="33917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14400" y="288000"/>
            <a:ext cx="7315200" cy="731520"/>
            <a:chOff x="914400" y="288000"/>
            <a:chExt cx="7315200" cy="731520"/>
          </a:xfrm>
        </p:grpSpPr>
        <p:sp>
          <p:nvSpPr>
            <p:cNvPr id="39" name="Title 1"/>
            <p:cNvSpPr txBox="1">
              <a:spLocks/>
            </p:cNvSpPr>
            <p:nvPr/>
          </p:nvSpPr>
          <p:spPr>
            <a:xfrm>
              <a:off x="914400" y="288000"/>
              <a:ext cx="7315200" cy="7315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 smtClean="0">
                  <a:solidFill>
                    <a:srgbClr val="0000FF"/>
                  </a:solidFill>
                  <a:latin typeface="Book Antiqua"/>
                  <a:cs typeface="Book Antiqua"/>
                </a:rPr>
                <a:t>ICS</a:t>
              </a:r>
              <a:r>
                <a:rPr lang="en-US" sz="2400" b="1" dirty="0">
                  <a:solidFill>
                    <a:srgbClr val="0000FF"/>
                  </a:solidFill>
                  <a:latin typeface="Book Antiqua"/>
                  <a:cs typeface="Book Antiqua"/>
                </a:rPr>
                <a:t> </a:t>
              </a:r>
              <a:r>
                <a:rPr lang="en-US" sz="2400" b="1" dirty="0" smtClean="0">
                  <a:solidFill>
                    <a:srgbClr val="0000FF"/>
                  </a:solidFill>
                  <a:latin typeface="Book Antiqua"/>
                  <a:cs typeface="Book Antiqua"/>
                </a:rPr>
                <a:t>        FEL-ICS    </a:t>
              </a:r>
            </a:p>
          </p:txBody>
        </p:sp>
        <p:sp>
          <p:nvSpPr>
            <p:cNvPr id="29" name="Right Arrow 28"/>
            <p:cNvSpPr>
              <a:spLocks noChangeAspect="1"/>
            </p:cNvSpPr>
            <p:nvPr/>
          </p:nvSpPr>
          <p:spPr>
            <a:xfrm>
              <a:off x="4141824" y="546100"/>
              <a:ext cx="274320" cy="27432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971800" y="1219200"/>
            <a:ext cx="3242532" cy="369332"/>
          </a:xfrm>
          <a:prstGeom prst="rect">
            <a:avLst/>
          </a:prstGeom>
          <a:solidFill>
            <a:srgbClr val="3366FF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SCATTERED RADIATION ENERGY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7058" y="5791200"/>
            <a:ext cx="6793634" cy="338554"/>
          </a:xfrm>
          <a:prstGeom prst="rect">
            <a:avLst/>
          </a:prstGeom>
          <a:noFill/>
          <a:ln w="15875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00FF"/>
                </a:solidFill>
              </a:rPr>
              <a:t>THE FEL-ICS PROVIDES LARGER RADIATED ENERGY PER INCOMING e- ENERGY 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PLACIDI - NOCE - Arcidosso 2017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DB982-3343-9F47-B1D0-C51EE1E74514}" type="datetime3">
              <a:rPr lang="en-US" smtClean="0"/>
              <a:t>27 September 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3C19-53F9-9F43-AEFF-D461FD7A6EBC}" type="slidenum">
              <a:rPr lang="en-US" smtClean="0"/>
              <a:t>14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897879" y="3454398"/>
            <a:ext cx="5492175" cy="1967234"/>
            <a:chOff x="1897879" y="3454398"/>
            <a:chExt cx="5492175" cy="1967234"/>
          </a:xfrm>
        </p:grpSpPr>
        <p:sp>
          <p:nvSpPr>
            <p:cNvPr id="21" name="Right Arrow 20"/>
            <p:cNvSpPr>
              <a:spLocks/>
            </p:cNvSpPr>
            <p:nvPr/>
          </p:nvSpPr>
          <p:spPr>
            <a:xfrm rot="16200000">
              <a:off x="2877049" y="4457202"/>
              <a:ext cx="126720" cy="165818"/>
            </a:xfrm>
            <a:prstGeom prst="rightArrow">
              <a:avLst/>
            </a:prstGeom>
            <a:solidFill>
              <a:srgbClr val="3BFA2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ight Arrow 23"/>
            <p:cNvSpPr>
              <a:spLocks/>
            </p:cNvSpPr>
            <p:nvPr/>
          </p:nvSpPr>
          <p:spPr>
            <a:xfrm rot="16200000">
              <a:off x="6895881" y="4457481"/>
              <a:ext cx="126720" cy="165818"/>
            </a:xfrm>
            <a:prstGeom prst="rightArrow">
              <a:avLst/>
            </a:prstGeom>
            <a:solidFill>
              <a:srgbClr val="3BFA2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897879" y="3454398"/>
              <a:ext cx="5492175" cy="1967234"/>
              <a:chOff x="1897879" y="3454398"/>
              <a:chExt cx="5492175" cy="1967234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897879" y="4792130"/>
                <a:ext cx="1454921" cy="307777"/>
              </a:xfrm>
              <a:prstGeom prst="rect">
                <a:avLst/>
              </a:prstGeom>
              <a:solidFill>
                <a:srgbClr val="3366FF">
                  <a:alpha val="62000"/>
                </a:srgbClr>
              </a:solidFill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RADIATED X-Rays</a:t>
                </a:r>
                <a:endParaRPr lang="en-US" sz="14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218690" y="5096933"/>
                <a:ext cx="8413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2FC41D"/>
                    </a:solidFill>
                  </a:rPr>
                  <a:t>~</a:t>
                </a:r>
                <a:r>
                  <a:rPr lang="en-US" sz="1400" dirty="0" smtClean="0">
                    <a:solidFill>
                      <a:srgbClr val="42BA11"/>
                    </a:solidFill>
                  </a:rPr>
                  <a:t>17 </a:t>
                </a:r>
                <a:r>
                  <a:rPr lang="en-US" sz="1400" dirty="0" smtClean="0">
                    <a:solidFill>
                      <a:srgbClr val="2FC41D"/>
                    </a:solidFill>
                  </a:rPr>
                  <a:t>MeV</a:t>
                </a:r>
                <a:endParaRPr lang="en-US" sz="1400" dirty="0">
                  <a:solidFill>
                    <a:srgbClr val="2FC41D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935133" y="4783663"/>
                <a:ext cx="1454921" cy="307777"/>
              </a:xfrm>
              <a:prstGeom prst="rect">
                <a:avLst/>
              </a:prstGeom>
              <a:solidFill>
                <a:srgbClr val="3366FF">
                  <a:alpha val="62000"/>
                </a:srgbClr>
              </a:solidFill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RADIATED X-Rays</a:t>
                </a:r>
                <a:endParaRPr lang="en-US" sz="14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198180" y="5113855"/>
                <a:ext cx="7503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2FC41D"/>
                    </a:solidFill>
                  </a:rPr>
                  <a:t>~</a:t>
                </a:r>
                <a:r>
                  <a:rPr lang="en-US" sz="1400" dirty="0">
                    <a:solidFill>
                      <a:srgbClr val="42BA11"/>
                    </a:solidFill>
                  </a:rPr>
                  <a:t>3</a:t>
                </a:r>
                <a:r>
                  <a:rPr lang="en-US" sz="1400" dirty="0" smtClean="0">
                    <a:solidFill>
                      <a:srgbClr val="42BA11"/>
                    </a:solidFill>
                  </a:rPr>
                  <a:t> </a:t>
                </a:r>
                <a:r>
                  <a:rPr lang="en-US" sz="1400" dirty="0" smtClean="0">
                    <a:solidFill>
                      <a:srgbClr val="2FC41D"/>
                    </a:solidFill>
                  </a:rPr>
                  <a:t>MeV</a:t>
                </a:r>
                <a:endParaRPr lang="en-US" sz="1400" dirty="0">
                  <a:solidFill>
                    <a:srgbClr val="2FC41D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084632" y="4800600"/>
                <a:ext cx="1173168" cy="307777"/>
              </a:xfrm>
              <a:prstGeom prst="rect">
                <a:avLst/>
              </a:prstGeom>
              <a:solidFill>
                <a:srgbClr val="FFFF00">
                  <a:alpha val="62000"/>
                </a:srgbClr>
              </a:solidFill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INCOMING e-</a:t>
                </a:r>
                <a:endParaRPr lang="en-US" sz="14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250375" y="5110180"/>
                <a:ext cx="84293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2FC41D"/>
                    </a:solidFill>
                  </a:rPr>
                  <a:t>300</a:t>
                </a:r>
                <a:r>
                  <a:rPr lang="en-US" sz="1400" dirty="0" smtClean="0">
                    <a:solidFill>
                      <a:srgbClr val="42BA11"/>
                    </a:solidFill>
                  </a:rPr>
                  <a:t> </a:t>
                </a:r>
                <a:r>
                  <a:rPr lang="en-US" sz="1400" dirty="0" smtClean="0">
                    <a:solidFill>
                      <a:srgbClr val="2FC41D"/>
                    </a:solidFill>
                  </a:rPr>
                  <a:t>MeV</a:t>
                </a:r>
                <a:endParaRPr lang="en-US" sz="1400" dirty="0">
                  <a:solidFill>
                    <a:srgbClr val="2FC41D"/>
                  </a:solidFill>
                </a:endParaRPr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>
                <a:off x="2895600" y="3454398"/>
                <a:ext cx="82296" cy="82296"/>
              </a:xfrm>
              <a:prstGeom prst="ellipse">
                <a:avLst/>
              </a:prstGeom>
              <a:solidFill>
                <a:srgbClr val="3BFA24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>
                <a:off x="6909054" y="4006850"/>
                <a:ext cx="82296" cy="82296"/>
              </a:xfrm>
              <a:prstGeom prst="ellipse">
                <a:avLst/>
              </a:prstGeom>
              <a:solidFill>
                <a:srgbClr val="3BFA24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2057400" y="1998134"/>
            <a:ext cx="6210300" cy="3649124"/>
            <a:chOff x="2057400" y="1998134"/>
            <a:chExt cx="6210300" cy="3649124"/>
          </a:xfrm>
        </p:grpSpPr>
        <p:sp>
          <p:nvSpPr>
            <p:cNvPr id="22" name="Right Arrow 21"/>
            <p:cNvSpPr>
              <a:spLocks/>
            </p:cNvSpPr>
            <p:nvPr/>
          </p:nvSpPr>
          <p:spPr>
            <a:xfrm rot="16200000">
              <a:off x="4120931" y="4457201"/>
              <a:ext cx="126720" cy="16581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ight Arrow 22"/>
            <p:cNvSpPr>
              <a:spLocks/>
            </p:cNvSpPr>
            <p:nvPr/>
          </p:nvSpPr>
          <p:spPr>
            <a:xfrm rot="16200000">
              <a:off x="8121431" y="4457201"/>
              <a:ext cx="126720" cy="16581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57400" y="5339481"/>
              <a:ext cx="8899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~8.5 MeV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29868" y="5328953"/>
              <a:ext cx="9323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~121 MeV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251203" y="5338780"/>
              <a:ext cx="8429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500 MeV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8153654" y="2197100"/>
              <a:ext cx="82296" cy="82296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4140198" y="1998134"/>
              <a:ext cx="82296" cy="82296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073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50800" y="2135883"/>
            <a:ext cx="3380377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90"/>
                </a:solidFill>
              </a:rPr>
              <a:t>Reduced value of </a:t>
            </a:r>
            <a:r>
              <a:rPr lang="en-US" sz="1400" b="1" dirty="0">
                <a:solidFill>
                  <a:srgbClr val="000090"/>
                </a:solidFill>
              </a:rPr>
              <a:t>Thompson cross </a:t>
            </a:r>
            <a:r>
              <a:rPr lang="en-US" sz="1400" b="1" dirty="0" smtClean="0">
                <a:solidFill>
                  <a:srgbClr val="000090"/>
                </a:solidFill>
              </a:rPr>
              <a:t>section: </a:t>
            </a:r>
            <a:endParaRPr lang="en-US" sz="1400" b="1" dirty="0">
              <a:solidFill>
                <a:srgbClr val="000090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000090"/>
                </a:solidFill>
              </a:rPr>
              <a:t>FEL </a:t>
            </a:r>
            <a:r>
              <a:rPr lang="en-US" sz="1400" b="1" dirty="0">
                <a:solidFill>
                  <a:srgbClr val="000090"/>
                </a:solidFill>
              </a:rPr>
              <a:t>radiation </a:t>
            </a:r>
            <a:r>
              <a:rPr lang="en-US" sz="1400" b="1" dirty="0" smtClean="0">
                <a:solidFill>
                  <a:srgbClr val="000090"/>
                </a:solidFill>
              </a:rPr>
              <a:t>available</a:t>
            </a:r>
            <a:r>
              <a:rPr lang="en-US" sz="1400" dirty="0" smtClean="0">
                <a:solidFill>
                  <a:srgbClr val="000090"/>
                </a:solidFill>
              </a:rPr>
              <a:t> </a:t>
            </a:r>
          </a:p>
          <a:p>
            <a:pPr algn="ctr"/>
            <a:r>
              <a:rPr lang="en-US" sz="1400" dirty="0" smtClean="0">
                <a:solidFill>
                  <a:srgbClr val="000090"/>
                </a:solidFill>
              </a:rPr>
              <a:t>to </a:t>
            </a:r>
            <a:r>
              <a:rPr lang="en-US" sz="1400" dirty="0">
                <a:solidFill>
                  <a:srgbClr val="000090"/>
                </a:solidFill>
              </a:rPr>
              <a:t>experimentation in the </a:t>
            </a:r>
            <a:r>
              <a:rPr lang="en-US" sz="1400" b="1" dirty="0">
                <a:solidFill>
                  <a:srgbClr val="000090"/>
                </a:solidFill>
              </a:rPr>
              <a:t>UV Energy range</a:t>
            </a:r>
            <a:r>
              <a:rPr lang="en-US" sz="1400" dirty="0" smtClean="0">
                <a:solidFill>
                  <a:srgbClr val="000090"/>
                </a:solidFill>
              </a:rPr>
              <a:t>.</a:t>
            </a:r>
            <a:endParaRPr lang="en-US" sz="1400" dirty="0">
              <a:solidFill>
                <a:srgbClr val="000090"/>
              </a:solidFill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914400" y="288000"/>
            <a:ext cx="7315200" cy="7315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0000FF"/>
                </a:solidFill>
                <a:latin typeface="Book Antiqua"/>
                <a:cs typeface="Book Antiqua"/>
              </a:rPr>
              <a:t>THE FEL-ICS SCHEME </a:t>
            </a:r>
          </a:p>
        </p:txBody>
      </p:sp>
      <p:sp>
        <p:nvSpPr>
          <p:cNvPr id="57" name="Footer Placeholder 5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PLACIDI - NOCE - Arcidosso 2017</a:t>
            </a:r>
            <a:endParaRPr lang="en-US" dirty="0"/>
          </a:p>
        </p:txBody>
      </p:sp>
      <p:grpSp>
        <p:nvGrpSpPr>
          <p:cNvPr id="138" name="Group 137"/>
          <p:cNvGrpSpPr/>
          <p:nvPr/>
        </p:nvGrpSpPr>
        <p:grpSpPr>
          <a:xfrm>
            <a:off x="152965" y="3365749"/>
            <a:ext cx="4023219" cy="1312197"/>
            <a:chOff x="152965" y="2878803"/>
            <a:chExt cx="4023219" cy="1312197"/>
          </a:xfrm>
        </p:grpSpPr>
        <p:sp>
          <p:nvSpPr>
            <p:cNvPr id="23" name="TextBox 22"/>
            <p:cNvSpPr txBox="1"/>
            <p:nvPr/>
          </p:nvSpPr>
          <p:spPr>
            <a:xfrm>
              <a:off x="1390127" y="3139170"/>
              <a:ext cx="13516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All X-Band </a:t>
              </a:r>
              <a:r>
                <a:rPr lang="en-US" sz="1400" dirty="0" err="1" smtClean="0"/>
                <a:t>Linac</a:t>
              </a:r>
              <a:endParaRPr lang="en-US" sz="1400" dirty="0" smtClean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07061" y="2991358"/>
              <a:ext cx="3600000" cy="144000"/>
            </a:xfrm>
            <a:prstGeom prst="rect">
              <a:avLst/>
            </a:prstGeom>
            <a:solidFill>
              <a:srgbClr val="B88FEA"/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52965" y="3883223"/>
              <a:ext cx="40232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Trains</a:t>
              </a:r>
              <a:r>
                <a:rPr lang="en-US" sz="1400" dirty="0">
                  <a:solidFill>
                    <a:srgbClr val="FF0000"/>
                  </a:solidFill>
                </a:rPr>
                <a:t> of </a:t>
              </a:r>
              <a:r>
                <a:rPr lang="en-US" sz="1400" b="1" dirty="0">
                  <a:solidFill>
                    <a:srgbClr val="FF0000"/>
                  </a:solidFill>
                </a:rPr>
                <a:t>electron bunches </a:t>
              </a:r>
              <a:r>
                <a:rPr lang="en-US" sz="1400" dirty="0">
                  <a:solidFill>
                    <a:srgbClr val="FF0000"/>
                  </a:solidFill>
                </a:rPr>
                <a:t>from an </a:t>
              </a:r>
              <a:r>
                <a:rPr lang="en-US" sz="1400" b="1" dirty="0">
                  <a:solidFill>
                    <a:srgbClr val="0000FF"/>
                  </a:solidFill>
                </a:rPr>
                <a:t>All X-band </a:t>
              </a:r>
              <a:r>
                <a:rPr lang="en-US" sz="1400" b="1" dirty="0" err="1" smtClean="0">
                  <a:solidFill>
                    <a:srgbClr val="0000FF"/>
                  </a:solidFill>
                </a:rPr>
                <a:t>Linac</a:t>
              </a:r>
              <a:r>
                <a:rPr lang="en-US" sz="1400" b="1" dirty="0" smtClean="0">
                  <a:solidFill>
                    <a:srgbClr val="0000FF"/>
                  </a:solidFill>
                </a:rPr>
                <a:t> </a:t>
              </a: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2949914" y="3014630"/>
              <a:ext cx="11430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38" name="Straight Connector 37"/>
            <p:cNvCxnSpPr>
              <a:cxnSpLocks noChangeAspect="1"/>
            </p:cNvCxnSpPr>
            <p:nvPr/>
          </p:nvCxnSpPr>
          <p:spPr>
            <a:xfrm rot="18900000">
              <a:off x="3189741" y="2878803"/>
              <a:ext cx="360000" cy="360000"/>
            </a:xfrm>
            <a:prstGeom prst="line">
              <a:avLst/>
            </a:prstGeom>
            <a:ln w="25400">
              <a:solidFill>
                <a:schemeClr val="bg1"/>
              </a:solidFill>
              <a:prstDash val="soli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2647950" y="3017622"/>
              <a:ext cx="11430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2095500" y="3018722"/>
              <a:ext cx="381000" cy="93980"/>
              <a:chOff x="1333500" y="3636010"/>
              <a:chExt cx="381000" cy="93980"/>
            </a:xfrm>
          </p:grpSpPr>
          <p:sp>
            <p:nvSpPr>
              <p:cNvPr id="86" name="Oval 85"/>
              <p:cNvSpPr>
                <a:spLocks noChangeAspect="1"/>
              </p:cNvSpPr>
              <p:nvPr/>
            </p:nvSpPr>
            <p:spPr>
              <a:xfrm>
                <a:off x="1600200" y="3636010"/>
                <a:ext cx="114300" cy="91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7" name="Oval 86"/>
              <p:cNvSpPr>
                <a:spLocks noChangeAspect="1"/>
              </p:cNvSpPr>
              <p:nvPr/>
            </p:nvSpPr>
            <p:spPr>
              <a:xfrm>
                <a:off x="1333500" y="3638550"/>
                <a:ext cx="114300" cy="91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142" name="Group 141"/>
          <p:cNvGrpSpPr/>
          <p:nvPr/>
        </p:nvGrpSpPr>
        <p:grpSpPr>
          <a:xfrm>
            <a:off x="152400" y="2942289"/>
            <a:ext cx="5142490" cy="2501211"/>
            <a:chOff x="152400" y="2485660"/>
            <a:chExt cx="5142490" cy="2501211"/>
          </a:xfrm>
        </p:grpSpPr>
        <p:sp>
          <p:nvSpPr>
            <p:cNvPr id="103" name="TextBox 102"/>
            <p:cNvSpPr txBox="1"/>
            <p:nvPr/>
          </p:nvSpPr>
          <p:spPr>
            <a:xfrm>
              <a:off x="152400" y="4679094"/>
              <a:ext cx="34410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emitting </a:t>
              </a:r>
              <a:r>
                <a:rPr lang="en-US" sz="1400" b="1" dirty="0" smtClean="0">
                  <a:solidFill>
                    <a:srgbClr val="0000FF"/>
                  </a:solidFill>
                </a:rPr>
                <a:t>UV radiation </a:t>
              </a:r>
              <a:r>
                <a:rPr lang="en-US" sz="1400" dirty="0" smtClean="0">
                  <a:solidFill>
                    <a:srgbClr val="FF0000"/>
                  </a:solidFill>
                </a:rPr>
                <a:t>before being 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dumped</a:t>
              </a:r>
              <a:r>
                <a:rPr lang="en-US" sz="1400" dirty="0" smtClean="0">
                  <a:solidFill>
                    <a:srgbClr val="FF0000"/>
                  </a:solidFill>
                </a:rPr>
                <a:t>. 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grpSp>
          <p:nvGrpSpPr>
            <p:cNvPr id="140" name="Group 139"/>
            <p:cNvGrpSpPr/>
            <p:nvPr/>
          </p:nvGrpSpPr>
          <p:grpSpPr>
            <a:xfrm>
              <a:off x="2628900" y="2485660"/>
              <a:ext cx="2665990" cy="1292309"/>
              <a:chOff x="2628900" y="2485660"/>
              <a:chExt cx="2665990" cy="1292309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 rot="1500000">
                <a:off x="3643650" y="3152048"/>
                <a:ext cx="1651240" cy="0"/>
              </a:xfrm>
              <a:prstGeom prst="line">
                <a:avLst/>
              </a:prstGeom>
              <a:ln w="19050">
                <a:solidFill>
                  <a:srgbClr val="008000"/>
                </a:solidFill>
                <a:prstDash val="lgDash"/>
                <a:headEnd type="triangle" w="lg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" name="Group 17"/>
              <p:cNvGrpSpPr/>
              <p:nvPr/>
            </p:nvGrpSpPr>
            <p:grpSpPr>
              <a:xfrm>
                <a:off x="3966634" y="3200400"/>
                <a:ext cx="1189482" cy="577569"/>
                <a:chOff x="3631118" y="3688978"/>
                <a:chExt cx="1189482" cy="577569"/>
              </a:xfrm>
            </p:grpSpPr>
            <p:cxnSp>
              <p:nvCxnSpPr>
                <p:cNvPr id="16" name="Straight Connector 15"/>
                <p:cNvCxnSpPr>
                  <a:cxnSpLocks noChangeAspect="1"/>
                </p:cNvCxnSpPr>
                <p:nvPr/>
              </p:nvCxnSpPr>
              <p:spPr>
                <a:xfrm rot="8100000">
                  <a:off x="4235514" y="3688978"/>
                  <a:ext cx="360000" cy="36000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dash"/>
                  <a:tailEnd type="triangle" w="lg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Rectangle 16"/>
                <p:cNvSpPr>
                  <a:spLocks noChangeAspect="1"/>
                </p:cNvSpPr>
                <p:nvPr/>
              </p:nvSpPr>
              <p:spPr>
                <a:xfrm>
                  <a:off x="3935927" y="3784378"/>
                  <a:ext cx="219456" cy="1728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631118" y="3958770"/>
                  <a:ext cx="79700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rgbClr val="FF0000"/>
                      </a:solidFill>
                    </a:rPr>
                    <a:t>e- </a:t>
                  </a:r>
                  <a:r>
                    <a:rPr lang="en-US" sz="1400" dirty="0">
                      <a:solidFill>
                        <a:srgbClr val="000000"/>
                      </a:solidFill>
                    </a:rPr>
                    <a:t>d</a:t>
                  </a:r>
                  <a:r>
                    <a:rPr lang="en-US" sz="1400" dirty="0" smtClean="0">
                      <a:solidFill>
                        <a:srgbClr val="000000"/>
                      </a:solidFill>
                    </a:rPr>
                    <a:t>ump</a:t>
                  </a:r>
                </a:p>
              </p:txBody>
            </p:sp>
            <p:sp>
              <p:nvSpPr>
                <p:cNvPr id="15" name="Isosceles Triangle 14"/>
                <p:cNvSpPr>
                  <a:spLocks noChangeAspect="1"/>
                </p:cNvSpPr>
                <p:nvPr/>
              </p:nvSpPr>
              <p:spPr>
                <a:xfrm rot="12000000">
                  <a:off x="4590200" y="3810170"/>
                  <a:ext cx="230400" cy="210240"/>
                </a:xfrm>
                <a:prstGeom prst="triangl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</p:grpSp>
          <p:sp>
            <p:nvSpPr>
              <p:cNvPr id="50" name="TextBox 49"/>
              <p:cNvSpPr txBox="1"/>
              <p:nvPr/>
            </p:nvSpPr>
            <p:spPr>
              <a:xfrm>
                <a:off x="2628900" y="2485660"/>
                <a:ext cx="1128108" cy="30777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00FF"/>
                    </a:solidFill>
                  </a:rPr>
                  <a:t>UV radiation</a:t>
                </a:r>
              </a:p>
            </p:txBody>
          </p:sp>
        </p:grpSp>
      </p:grpSp>
      <p:grpSp>
        <p:nvGrpSpPr>
          <p:cNvPr id="151" name="Group 150"/>
          <p:cNvGrpSpPr/>
          <p:nvPr/>
        </p:nvGrpSpPr>
        <p:grpSpPr>
          <a:xfrm>
            <a:off x="171033" y="2459685"/>
            <a:ext cx="8502516" cy="3655881"/>
            <a:chOff x="171033" y="1752600"/>
            <a:chExt cx="8502516" cy="3655881"/>
          </a:xfrm>
        </p:grpSpPr>
        <p:sp>
          <p:nvSpPr>
            <p:cNvPr id="48" name="TextBox 47"/>
            <p:cNvSpPr txBox="1"/>
            <p:nvPr/>
          </p:nvSpPr>
          <p:spPr>
            <a:xfrm>
              <a:off x="6629400" y="2295693"/>
              <a:ext cx="2044149" cy="307777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00FF"/>
                  </a:solidFill>
                </a:rPr>
                <a:t>High</a:t>
              </a:r>
              <a:r>
                <a:rPr lang="en-US" sz="1400" b="1" dirty="0">
                  <a:solidFill>
                    <a:srgbClr val="0000FF"/>
                  </a:solidFill>
                </a:rPr>
                <a:t>-energy </a:t>
              </a:r>
              <a:r>
                <a:rPr lang="en-US" sz="1400" b="1" dirty="0" smtClean="0">
                  <a:solidFill>
                    <a:srgbClr val="0000FF"/>
                  </a:solidFill>
                </a:rPr>
                <a:t>gamma rays</a:t>
              </a:r>
              <a:endParaRPr lang="en-US" sz="1400" dirty="0" smtClean="0">
                <a:solidFill>
                  <a:srgbClr val="0000FF"/>
                </a:solidFill>
              </a:endParaRPr>
            </a:p>
          </p:txBody>
        </p:sp>
        <p:cxnSp>
          <p:nvCxnSpPr>
            <p:cNvPr id="12" name="Straight Connector 11"/>
            <p:cNvCxnSpPr>
              <a:cxnSpLocks noChangeAspect="1"/>
            </p:cNvCxnSpPr>
            <p:nvPr/>
          </p:nvCxnSpPr>
          <p:spPr>
            <a:xfrm rot="18120000">
              <a:off x="5322320" y="1101593"/>
              <a:ext cx="2182785" cy="3484800"/>
            </a:xfrm>
            <a:prstGeom prst="line">
              <a:avLst/>
            </a:prstGeom>
            <a:ln w="31750">
              <a:solidFill>
                <a:srgbClr val="0000FF"/>
              </a:solidFill>
              <a:prstDash val="dash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7-Point Star 13"/>
            <p:cNvSpPr>
              <a:spLocks noChangeAspect="1"/>
            </p:cNvSpPr>
            <p:nvPr/>
          </p:nvSpPr>
          <p:spPr>
            <a:xfrm>
              <a:off x="4248217" y="2744969"/>
              <a:ext cx="182880" cy="182880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172870" y="2436783"/>
              <a:ext cx="3226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IP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71033" y="4885261"/>
              <a:ext cx="31598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FF"/>
                  </a:solidFill>
                </a:rPr>
                <a:t>ICS</a:t>
              </a:r>
              <a:r>
                <a:rPr lang="en-US" sz="1400" dirty="0" smtClean="0">
                  <a:solidFill>
                    <a:srgbClr val="0000FF"/>
                  </a:solidFill>
                </a:rPr>
                <a:t> of </a:t>
              </a:r>
              <a:r>
                <a:rPr lang="en-US" sz="1400" b="1" dirty="0" smtClean="0">
                  <a:solidFill>
                    <a:srgbClr val="0000FF"/>
                  </a:solidFill>
                </a:rPr>
                <a:t>UV</a:t>
              </a:r>
              <a:r>
                <a:rPr lang="en-US" sz="1400" dirty="0" smtClean="0">
                  <a:solidFill>
                    <a:srgbClr val="0000FF"/>
                  </a:solidFill>
                </a:rPr>
                <a:t> </a:t>
              </a:r>
              <a:r>
                <a:rPr lang="en-US" sz="1400" b="1" dirty="0" smtClean="0">
                  <a:solidFill>
                    <a:srgbClr val="0000FF"/>
                  </a:solidFill>
                </a:rPr>
                <a:t>photons</a:t>
              </a:r>
              <a:r>
                <a:rPr lang="en-US" sz="1400" dirty="0" smtClean="0">
                  <a:solidFill>
                    <a:srgbClr val="0000FF"/>
                  </a:solidFill>
                </a:rPr>
                <a:t> on </a:t>
              </a:r>
              <a:r>
                <a:rPr lang="en-US" sz="1400" b="1" dirty="0" smtClean="0">
                  <a:solidFill>
                    <a:srgbClr val="0000FF"/>
                  </a:solidFill>
                </a:rPr>
                <a:t>trailing e- bunches </a:t>
              </a:r>
            </a:p>
            <a:p>
              <a:pPr algn="ctr"/>
              <a:r>
                <a:rPr lang="en-US" sz="1400" dirty="0">
                  <a:solidFill>
                    <a:srgbClr val="0000FF"/>
                  </a:solidFill>
                </a:rPr>
                <a:t>p</a:t>
              </a:r>
              <a:r>
                <a:rPr lang="en-US" sz="1400" dirty="0" smtClean="0">
                  <a:solidFill>
                    <a:srgbClr val="0000FF"/>
                  </a:solidFill>
                </a:rPr>
                <a:t>roduces </a:t>
              </a:r>
              <a:r>
                <a:rPr lang="en-US" sz="1400" b="1" dirty="0" smtClean="0">
                  <a:solidFill>
                    <a:srgbClr val="0000FF"/>
                  </a:solidFill>
                </a:rPr>
                <a:t>High Energy Gamma Rays</a:t>
              </a:r>
              <a:endParaRPr lang="en-US" sz="14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149453" y="2459680"/>
            <a:ext cx="8753247" cy="2616200"/>
            <a:chOff x="149453" y="1905000"/>
            <a:chExt cx="8753247" cy="2616200"/>
          </a:xfrm>
        </p:grpSpPr>
        <p:grpSp>
          <p:nvGrpSpPr>
            <p:cNvPr id="152" name="Group 151"/>
            <p:cNvGrpSpPr/>
            <p:nvPr/>
          </p:nvGrpSpPr>
          <p:grpSpPr>
            <a:xfrm>
              <a:off x="4693446" y="2734731"/>
              <a:ext cx="901307" cy="860400"/>
              <a:chOff x="4617246" y="2734731"/>
              <a:chExt cx="901307" cy="860400"/>
            </a:xfrm>
          </p:grpSpPr>
          <p:sp>
            <p:nvSpPr>
              <p:cNvPr id="5" name="Arc 4"/>
              <p:cNvSpPr>
                <a:spLocks noChangeAspect="1"/>
              </p:cNvSpPr>
              <p:nvPr/>
            </p:nvSpPr>
            <p:spPr>
              <a:xfrm rot="3240000">
                <a:off x="4617246" y="2734731"/>
                <a:ext cx="860400" cy="860400"/>
              </a:xfrm>
              <a:prstGeom prst="arc">
                <a:avLst>
                  <a:gd name="adj1" fmla="val 17013584"/>
                  <a:gd name="adj2" fmla="val 20766888"/>
                </a:avLst>
              </a:prstGeom>
              <a:ln w="952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215465" y="3006836"/>
                <a:ext cx="3030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Times New Roman"/>
                    <a:cs typeface="Times New Roman"/>
                  </a:rPr>
                  <a:t>φ</a:t>
                </a:r>
                <a:endParaRPr lang="en-US" sz="1600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149453" y="1905000"/>
              <a:ext cx="8753247" cy="2616200"/>
              <a:chOff x="149453" y="1974850"/>
              <a:chExt cx="8753247" cy="2616200"/>
            </a:xfrm>
          </p:grpSpPr>
          <p:sp>
            <p:nvSpPr>
              <p:cNvPr id="108" name="Arc 107"/>
              <p:cNvSpPr>
                <a:spLocks noChangeAspect="1"/>
              </p:cNvSpPr>
              <p:nvPr/>
            </p:nvSpPr>
            <p:spPr>
              <a:xfrm>
                <a:off x="6636635" y="3068251"/>
                <a:ext cx="1325880" cy="1325880"/>
              </a:xfrm>
              <a:prstGeom prst="arc">
                <a:avLst>
                  <a:gd name="adj1" fmla="val 16200000"/>
                  <a:gd name="adj2" fmla="val 6533165"/>
                </a:avLst>
              </a:prstGeom>
              <a:noFill/>
              <a:ln w="82550">
                <a:solidFill>
                  <a:schemeClr val="accent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2" name="Straight Connector 121"/>
              <p:cNvCxnSpPr>
                <a:cxnSpLocks noChangeAspect="1"/>
              </p:cNvCxnSpPr>
              <p:nvPr/>
            </p:nvCxnSpPr>
            <p:spPr>
              <a:xfrm rot="18900000">
                <a:off x="4362086" y="1974850"/>
                <a:ext cx="2194560" cy="2194561"/>
              </a:xfrm>
              <a:prstGeom prst="line">
                <a:avLst/>
              </a:prstGeom>
              <a:ln w="22225">
                <a:solidFill>
                  <a:srgbClr val="FF00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TextBox 122"/>
              <p:cNvSpPr txBox="1"/>
              <p:nvPr/>
            </p:nvSpPr>
            <p:spPr>
              <a:xfrm>
                <a:off x="6168864" y="2703679"/>
                <a:ext cx="3289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FF0000"/>
                    </a:solidFill>
                  </a:rPr>
                  <a:t>e</a:t>
                </a:r>
                <a:r>
                  <a:rPr lang="en-US" sz="1400" b="1" dirty="0" smtClean="0">
                    <a:solidFill>
                      <a:srgbClr val="FF0000"/>
                    </a:solidFill>
                  </a:rPr>
                  <a:t>-</a:t>
                </a:r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7" name="Right Arrow 106"/>
              <p:cNvSpPr>
                <a:spLocks/>
              </p:cNvSpPr>
              <p:nvPr/>
            </p:nvSpPr>
            <p:spPr>
              <a:xfrm rot="21480000">
                <a:off x="6270937" y="2986550"/>
                <a:ext cx="126720" cy="165818"/>
              </a:xfrm>
              <a:prstGeom prst="rightArrow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149453" y="4283273"/>
                <a:ext cx="50321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</a:rPr>
                  <a:t>travel </a:t>
                </a:r>
                <a:r>
                  <a:rPr lang="en-US" sz="1400" dirty="0">
                    <a:solidFill>
                      <a:srgbClr val="FF0000"/>
                    </a:solidFill>
                  </a:rPr>
                  <a:t>into </a:t>
                </a:r>
                <a:r>
                  <a:rPr lang="en-US" sz="1400" dirty="0" smtClean="0">
                    <a:solidFill>
                      <a:srgbClr val="FF0000"/>
                    </a:solidFill>
                  </a:rPr>
                  <a:t>a </a:t>
                </a:r>
                <a:r>
                  <a:rPr lang="en-US" sz="1400" b="1" dirty="0" smtClean="0">
                    <a:solidFill>
                      <a:srgbClr val="FF0000"/>
                    </a:solidFill>
                  </a:rPr>
                  <a:t>Compressor Arc </a:t>
                </a:r>
                <a:r>
                  <a:rPr lang="en-US" sz="1400" dirty="0" smtClean="0">
                    <a:solidFill>
                      <a:srgbClr val="FF0000"/>
                    </a:solidFill>
                  </a:rPr>
                  <a:t>to a </a:t>
                </a:r>
                <a:r>
                  <a:rPr lang="en-US" sz="1400" b="1" dirty="0">
                    <a:solidFill>
                      <a:srgbClr val="0000FF"/>
                    </a:solidFill>
                  </a:rPr>
                  <a:t>FEL</a:t>
                </a:r>
                <a:r>
                  <a:rPr lang="en-US" sz="1400" dirty="0">
                    <a:solidFill>
                      <a:srgbClr val="0000FF"/>
                    </a:solidFill>
                  </a:rPr>
                  <a:t> </a:t>
                </a:r>
                <a:r>
                  <a:rPr lang="en-US" sz="1400" b="1" dirty="0">
                    <a:solidFill>
                      <a:srgbClr val="0000FF"/>
                    </a:solidFill>
                  </a:rPr>
                  <a:t>radiating magnetic </a:t>
                </a:r>
                <a:r>
                  <a:rPr lang="en-US" sz="1400" b="1" dirty="0" smtClean="0">
                    <a:solidFill>
                      <a:srgbClr val="0000FF"/>
                    </a:solidFill>
                  </a:rPr>
                  <a:t>structure</a:t>
                </a:r>
                <a:r>
                  <a:rPr lang="en-US" sz="1400" dirty="0" smtClean="0">
                    <a:solidFill>
                      <a:srgbClr val="0000FF"/>
                    </a:solidFill>
                  </a:rPr>
                  <a:t> </a:t>
                </a:r>
                <a:endParaRPr lang="en-US" sz="1400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147" name="Group 146"/>
              <p:cNvGrpSpPr/>
              <p:nvPr/>
            </p:nvGrpSpPr>
            <p:grpSpPr>
              <a:xfrm>
                <a:off x="5123065" y="3722261"/>
                <a:ext cx="1800000" cy="503725"/>
                <a:chOff x="5129415" y="3715911"/>
                <a:chExt cx="1800000" cy="503725"/>
              </a:xfrm>
            </p:grpSpPr>
            <p:sp>
              <p:nvSpPr>
                <p:cNvPr id="4" name="Rectangle 3"/>
                <p:cNvSpPr/>
                <p:nvPr/>
              </p:nvSpPr>
              <p:spPr>
                <a:xfrm rot="1500000">
                  <a:off x="5129415" y="3785522"/>
                  <a:ext cx="1800000" cy="126000"/>
                </a:xfrm>
                <a:prstGeom prst="rect">
                  <a:avLst/>
                </a:prstGeom>
                <a:solidFill>
                  <a:srgbClr val="3366FF"/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5755785" y="3911859"/>
                  <a:ext cx="43030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FEL</a:t>
                  </a:r>
                </a:p>
              </p:txBody>
            </p:sp>
            <p:grpSp>
              <p:nvGrpSpPr>
                <p:cNvPr id="80" name="Group 79"/>
                <p:cNvGrpSpPr/>
                <p:nvPr/>
              </p:nvGrpSpPr>
              <p:grpSpPr>
                <a:xfrm rot="12300000">
                  <a:off x="5412877" y="3715911"/>
                  <a:ext cx="1416141" cy="360000"/>
                  <a:chOff x="1333500" y="3508791"/>
                  <a:chExt cx="1416141" cy="360000"/>
                </a:xfrm>
              </p:grpSpPr>
              <p:sp>
                <p:nvSpPr>
                  <p:cNvPr id="90" name="Oval 89"/>
                  <p:cNvSpPr>
                    <a:spLocks noChangeAspect="1"/>
                  </p:cNvSpPr>
                  <p:nvPr/>
                </p:nvSpPr>
                <p:spPr>
                  <a:xfrm>
                    <a:off x="2187914" y="3644618"/>
                    <a:ext cx="114300" cy="91440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cxnSp>
                <p:nvCxnSpPr>
                  <p:cNvPr id="92" name="Straight Connector 91"/>
                  <p:cNvCxnSpPr>
                    <a:cxnSpLocks noChangeAspect="1"/>
                  </p:cNvCxnSpPr>
                  <p:nvPr/>
                </p:nvCxnSpPr>
                <p:spPr>
                  <a:xfrm rot="18900000">
                    <a:off x="2389641" y="3508791"/>
                    <a:ext cx="360000" cy="360000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  <a:prstDash val="solid"/>
                    <a:tailEnd type="triangle" w="lg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3" name="Oval 92"/>
                  <p:cNvSpPr>
                    <a:spLocks noChangeAspect="1"/>
                  </p:cNvSpPr>
                  <p:nvPr/>
                </p:nvSpPr>
                <p:spPr>
                  <a:xfrm>
                    <a:off x="1885950" y="3641260"/>
                    <a:ext cx="114300" cy="91440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grpSp>
                <p:nvGrpSpPr>
                  <p:cNvPr id="94" name="Group 93"/>
                  <p:cNvGrpSpPr/>
                  <p:nvPr/>
                </p:nvGrpSpPr>
                <p:grpSpPr>
                  <a:xfrm>
                    <a:off x="1333500" y="3642360"/>
                    <a:ext cx="381000" cy="93980"/>
                    <a:chOff x="1333500" y="3642360"/>
                    <a:chExt cx="381000" cy="93980"/>
                  </a:xfrm>
                </p:grpSpPr>
                <p:sp>
                  <p:nvSpPr>
                    <p:cNvPr id="98" name="Oval 97"/>
                    <p:cNvSpPr>
                      <a:spLocks noChangeAspect="1"/>
                    </p:cNvSpPr>
                    <p:nvPr/>
                  </p:nvSpPr>
                  <p:spPr>
                    <a:xfrm>
                      <a:off x="1600200" y="3642360"/>
                      <a:ext cx="114300" cy="91440"/>
                    </a:xfrm>
                    <a:prstGeom prst="ellipse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99" name="Oval 98"/>
                    <p:cNvSpPr>
                      <a:spLocks noChangeAspect="1"/>
                    </p:cNvSpPr>
                    <p:nvPr/>
                  </p:nvSpPr>
                  <p:spPr>
                    <a:xfrm>
                      <a:off x="1333500" y="3644900"/>
                      <a:ext cx="114300" cy="91440"/>
                    </a:xfrm>
                    <a:prstGeom prst="ellipse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</p:grpSp>
            </p:grpSp>
          </p:grpSp>
          <p:grpSp>
            <p:nvGrpSpPr>
              <p:cNvPr id="109" name="Group 108"/>
              <p:cNvGrpSpPr/>
              <p:nvPr/>
            </p:nvGrpSpPr>
            <p:grpSpPr>
              <a:xfrm>
                <a:off x="6444865" y="3016250"/>
                <a:ext cx="2457835" cy="1540858"/>
                <a:chOff x="6446967" y="3317627"/>
                <a:chExt cx="2457835" cy="1540858"/>
              </a:xfrm>
            </p:grpSpPr>
            <p:grpSp>
              <p:nvGrpSpPr>
                <p:cNvPr id="117" name="Group 116"/>
                <p:cNvGrpSpPr/>
                <p:nvPr/>
              </p:nvGrpSpPr>
              <p:grpSpPr>
                <a:xfrm>
                  <a:off x="6637467" y="3367505"/>
                  <a:ext cx="2267335" cy="1490980"/>
                  <a:chOff x="6652891" y="3138905"/>
                  <a:chExt cx="2267335" cy="1490980"/>
                </a:xfrm>
              </p:grpSpPr>
              <p:sp>
                <p:nvSpPr>
                  <p:cNvPr id="118" name="TextBox 117"/>
                  <p:cNvSpPr txBox="1">
                    <a:spLocks noChangeAspect="1"/>
                  </p:cNvSpPr>
                  <p:nvPr/>
                </p:nvSpPr>
                <p:spPr>
                  <a:xfrm>
                    <a:off x="7837878" y="4106665"/>
                    <a:ext cx="108234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dirty="0" smtClean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en-US" sz="1400" b="1" dirty="0" smtClean="0">
                        <a:solidFill>
                          <a:srgbClr val="FF0000"/>
                        </a:solidFill>
                      </a:rPr>
                      <a:t>Return Arc</a:t>
                    </a:r>
                  </a:p>
                  <a:p>
                    <a:pPr algn="ctr"/>
                    <a:r>
                      <a:rPr lang="en-US" sz="1400" b="1" dirty="0">
                        <a:solidFill>
                          <a:srgbClr val="FF0000"/>
                        </a:solidFill>
                      </a:rPr>
                      <a:t>C</a:t>
                    </a:r>
                    <a:r>
                      <a:rPr lang="en-US" sz="1400" b="1" dirty="0" smtClean="0">
                        <a:solidFill>
                          <a:srgbClr val="FF0000"/>
                        </a:solidFill>
                      </a:rPr>
                      <a:t>ompressor</a:t>
                    </a:r>
                  </a:p>
                </p:txBody>
              </p:sp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7929626" y="3280444"/>
                    <a:ext cx="32896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srgbClr val="FF0000"/>
                        </a:solidFill>
                      </a:rPr>
                      <a:t>e</a:t>
                    </a:r>
                    <a:r>
                      <a:rPr lang="en-US" sz="1400" b="1" dirty="0" smtClean="0">
                        <a:solidFill>
                          <a:srgbClr val="FF0000"/>
                        </a:solidFill>
                      </a:rPr>
                      <a:t>-</a:t>
                    </a:r>
                    <a:endParaRPr lang="en-US" sz="14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1" name="Right Arrow 120"/>
                  <p:cNvSpPr>
                    <a:spLocks/>
                  </p:cNvSpPr>
                  <p:nvPr/>
                </p:nvSpPr>
                <p:spPr>
                  <a:xfrm rot="4800000">
                    <a:off x="8043013" y="3546526"/>
                    <a:ext cx="126720" cy="165818"/>
                  </a:xfrm>
                  <a:prstGeom prst="rightArrow">
                    <a:avLst/>
                  </a:prstGeom>
                  <a:solidFill>
                    <a:srgbClr val="3366FF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Arc 119"/>
                  <p:cNvSpPr>
                    <a:spLocks noChangeAspect="1"/>
                  </p:cNvSpPr>
                  <p:nvPr/>
                </p:nvSpPr>
                <p:spPr>
                  <a:xfrm>
                    <a:off x="6652891" y="3138905"/>
                    <a:ext cx="1325880" cy="1325880"/>
                  </a:xfrm>
                  <a:prstGeom prst="arc">
                    <a:avLst>
                      <a:gd name="adj1" fmla="val 16200000"/>
                      <a:gd name="adj2" fmla="val 6533165"/>
                    </a:avLst>
                  </a:prstGeom>
                  <a:ln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11" name="Rectangle 110"/>
                <p:cNvSpPr>
                  <a:spLocks/>
                </p:cNvSpPr>
                <p:nvPr/>
              </p:nvSpPr>
              <p:spPr>
                <a:xfrm rot="1500000">
                  <a:off x="6839650" y="4540229"/>
                  <a:ext cx="252000" cy="108000"/>
                </a:xfrm>
                <a:prstGeom prst="rect">
                  <a:avLst/>
                </a:prstGeom>
                <a:solidFill>
                  <a:srgbClr val="74BF19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2" name="Straight Connector 111"/>
                <p:cNvCxnSpPr>
                  <a:cxnSpLocks noChangeAspect="1"/>
                </p:cNvCxnSpPr>
                <p:nvPr/>
              </p:nvCxnSpPr>
              <p:spPr>
                <a:xfrm rot="1860000">
                  <a:off x="6872964" y="4216588"/>
                  <a:ext cx="270000" cy="2700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solid"/>
                  <a:tailEnd type="triangle" w="med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>
                  <a:cxnSpLocks noChangeAspect="1"/>
                </p:cNvCxnSpPr>
                <p:nvPr/>
              </p:nvCxnSpPr>
              <p:spPr>
                <a:xfrm rot="15300000">
                  <a:off x="6954613" y="3466689"/>
                  <a:ext cx="234000" cy="2340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solid"/>
                  <a:tailEnd type="triangle" w="med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4" name="TextBox 113"/>
                <p:cNvSpPr txBox="1"/>
                <p:nvPr/>
              </p:nvSpPr>
              <p:spPr>
                <a:xfrm>
                  <a:off x="6446967" y="3685523"/>
                  <a:ext cx="87458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 smtClean="0"/>
                    <a:t>Matching</a:t>
                  </a:r>
                </a:p>
                <a:p>
                  <a:pPr algn="ctr"/>
                  <a:r>
                    <a:rPr lang="en-US" sz="1400" dirty="0" smtClean="0"/>
                    <a:t>optics</a:t>
                  </a:r>
                </a:p>
              </p:txBody>
            </p:sp>
            <p:sp>
              <p:nvSpPr>
                <p:cNvPr id="115" name="Rectangle 114"/>
                <p:cNvSpPr>
                  <a:spLocks/>
                </p:cNvSpPr>
                <p:nvPr/>
              </p:nvSpPr>
              <p:spPr>
                <a:xfrm>
                  <a:off x="7027487" y="3317627"/>
                  <a:ext cx="252000" cy="108000"/>
                </a:xfrm>
                <a:prstGeom prst="rect">
                  <a:avLst/>
                </a:prstGeom>
                <a:solidFill>
                  <a:srgbClr val="74BF19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497C-0969-5043-A532-34372CC95889}" type="datetime3">
              <a:rPr lang="en-US" smtClean="0"/>
              <a:t>27 September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3C19-53F9-9F43-AEFF-D461FD7A6EBC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79318" y="5410200"/>
            <a:ext cx="2423727" cy="338554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FOOTPRINT : ~ 4 x 22 m</a:t>
            </a:r>
            <a:r>
              <a:rPr lang="en-US" sz="1600" baseline="30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2</a:t>
            </a:r>
            <a:endParaRPr lang="en-US" sz="1600" baseline="300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52313" y="2251759"/>
            <a:ext cx="3300932" cy="707341"/>
            <a:chOff x="3752313" y="1807259"/>
            <a:chExt cx="3300932" cy="707341"/>
          </a:xfrm>
        </p:grpSpPr>
        <p:cxnSp>
          <p:nvCxnSpPr>
            <p:cNvPr id="78" name="Straight Connector 77"/>
            <p:cNvCxnSpPr>
              <a:cxnSpLocks noChangeAspect="1"/>
            </p:cNvCxnSpPr>
            <p:nvPr/>
          </p:nvCxnSpPr>
          <p:spPr>
            <a:xfrm>
              <a:off x="6645959" y="2107314"/>
              <a:ext cx="407286" cy="407286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cxnSpLocks noChangeAspect="1"/>
            </p:cNvCxnSpPr>
            <p:nvPr/>
          </p:nvCxnSpPr>
          <p:spPr>
            <a:xfrm rot="5400000">
              <a:off x="3752313" y="2109268"/>
              <a:ext cx="370260" cy="370260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3911600" y="1807259"/>
              <a:ext cx="3062419" cy="523220"/>
            </a:xfrm>
            <a:prstGeom prst="rect">
              <a:avLst/>
            </a:prstGeom>
            <a:solidFill>
              <a:srgbClr val="0000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FF00"/>
                  </a:solidFill>
                  <a:latin typeface="Times New Roman"/>
                  <a:cs typeface="Times New Roman"/>
                </a:rPr>
                <a:t>SIMULTANEOUS SOURCE OF </a:t>
              </a:r>
            </a:p>
            <a:p>
              <a:pPr algn="ctr"/>
              <a:r>
                <a:rPr lang="en-US" sz="1400" b="1" dirty="0" smtClean="0">
                  <a:solidFill>
                    <a:srgbClr val="FFFF00"/>
                  </a:solidFill>
                  <a:latin typeface="Times New Roman"/>
                  <a:cs typeface="Times New Roman"/>
                </a:rPr>
                <a:t>UV and GAMMA-RAY RADIATION</a:t>
              </a:r>
              <a:endParaRPr lang="en-US" sz="1400" b="1" dirty="0">
                <a:solidFill>
                  <a:srgbClr val="FFFF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660400" y="1185446"/>
            <a:ext cx="7831190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THE </a:t>
            </a:r>
            <a:r>
              <a:rPr lang="en-US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e- BEAM </a:t>
            </a:r>
            <a:r>
              <a:rPr lang="en-US" sz="1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INTERACTS WITH ITS OWN RADIATION GENERATED IN A FEL </a:t>
            </a:r>
            <a:endParaRPr lang="en-US" sz="16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2700" y="1642646"/>
            <a:ext cx="6603390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SYNERGY OF THREE MODERN CUTTING-EDGE TECHNOLOGIES</a:t>
            </a:r>
            <a:endParaRPr lang="en-US" sz="16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795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8" grpId="0" animBg="1"/>
      <p:bldP spid="7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/>
          <p:cNvSpPr txBox="1">
            <a:spLocks/>
          </p:cNvSpPr>
          <p:nvPr/>
        </p:nvSpPr>
        <p:spPr>
          <a:xfrm>
            <a:off x="914400" y="288000"/>
            <a:ext cx="7315200" cy="7315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0000FF"/>
                </a:solidFill>
                <a:latin typeface="Book Antiqua"/>
                <a:cs typeface="Book Antiqua"/>
              </a:rPr>
              <a:t>THE LINAC </a:t>
            </a:r>
          </a:p>
        </p:txBody>
      </p:sp>
      <p:sp>
        <p:nvSpPr>
          <p:cNvPr id="57" name="Footer Placeholder 5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M. PLACIDI - NOCE - </a:t>
            </a:r>
            <a:r>
              <a:rPr lang="en-US" dirty="0" err="1" smtClean="0"/>
              <a:t>Arcidosso</a:t>
            </a:r>
            <a:r>
              <a:rPr lang="en-US" dirty="0" smtClean="0"/>
              <a:t> 2017</a:t>
            </a:r>
            <a:endParaRPr lang="en-US" dirty="0"/>
          </a:p>
        </p:txBody>
      </p:sp>
      <p:sp>
        <p:nvSpPr>
          <p:cNvPr id="34" name="Content Placeholder 12"/>
          <p:cNvSpPr txBox="1">
            <a:spLocks/>
          </p:cNvSpPr>
          <p:nvPr/>
        </p:nvSpPr>
        <p:spPr>
          <a:xfrm>
            <a:off x="518160" y="1752600"/>
            <a:ext cx="8168640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Font typeface="Arial"/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High gradient X-Band Technology for </a:t>
            </a:r>
            <a:r>
              <a:rPr lang="en-US" sz="1600" b="1" dirty="0" err="1" smtClean="0">
                <a:solidFill>
                  <a:srgbClr val="0000FF"/>
                </a:solidFill>
              </a:rPr>
              <a:t>Photoinjector</a:t>
            </a:r>
            <a:r>
              <a:rPr lang="en-US" sz="1600" b="1" dirty="0" smtClean="0">
                <a:solidFill>
                  <a:srgbClr val="0000FF"/>
                </a:solidFill>
              </a:rPr>
              <a:t> AND Accelerating Structure</a:t>
            </a:r>
          </a:p>
          <a:p>
            <a:pPr marL="0" lvl="1" indent="0" algn="ctr">
              <a:buFont typeface="Arial"/>
              <a:buNone/>
            </a:pPr>
            <a:endParaRPr lang="en-US" sz="1600" b="1" dirty="0" smtClean="0">
              <a:solidFill>
                <a:srgbClr val="0000FF"/>
              </a:solidFill>
            </a:endParaRPr>
          </a:p>
          <a:p>
            <a:pPr marL="0" lvl="1" indent="0" algn="ctr">
              <a:buFont typeface="Arial"/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ALL X-BAND TECHNOLOGY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52800" y="2895600"/>
            <a:ext cx="2436685" cy="1814394"/>
            <a:chOff x="3365080" y="3395245"/>
            <a:chExt cx="2436685" cy="1814394"/>
          </a:xfrm>
        </p:grpSpPr>
        <p:sp>
          <p:nvSpPr>
            <p:cNvPr id="71" name="TextBox 70"/>
            <p:cNvSpPr txBox="1"/>
            <p:nvPr/>
          </p:nvSpPr>
          <p:spPr>
            <a:xfrm>
              <a:off x="3514609" y="3395245"/>
              <a:ext cx="2147042" cy="1077218"/>
            </a:xfrm>
            <a:prstGeom prst="rect">
              <a:avLst/>
            </a:prstGeom>
            <a:solidFill>
              <a:srgbClr val="3BFA24"/>
            </a:solidFill>
            <a:ln w="19050"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FF"/>
                  </a:solidFill>
                </a:rPr>
                <a:t>Multi-bunch Operation    </a:t>
              </a:r>
            </a:p>
            <a:p>
              <a:pPr algn="ctr"/>
              <a:r>
                <a:rPr lang="en-US" sz="1600" b="1" dirty="0" err="1" smtClean="0">
                  <a:solidFill>
                    <a:srgbClr val="0000FF"/>
                  </a:solidFill>
                </a:rPr>
                <a:t>f</a:t>
              </a:r>
              <a:r>
                <a:rPr lang="en-US" sz="1600" b="1" baseline="-25000" dirty="0" err="1" smtClean="0">
                  <a:solidFill>
                    <a:srgbClr val="0000FF"/>
                  </a:solidFill>
                </a:rPr>
                <a:t>RF</a:t>
              </a:r>
              <a:r>
                <a:rPr lang="en-US" sz="1600" b="1" baseline="-25000" dirty="0" smtClean="0">
                  <a:solidFill>
                    <a:srgbClr val="0000FF"/>
                  </a:solidFill>
                </a:rPr>
                <a:t> </a:t>
              </a:r>
              <a:r>
                <a:rPr lang="en-US" sz="1600" b="1" dirty="0" smtClean="0">
                  <a:solidFill>
                    <a:srgbClr val="0000FF"/>
                  </a:solidFill>
                  <a:sym typeface="Wingdings"/>
                </a:rPr>
                <a:t>: (11.4-12.0) GHz</a:t>
              </a:r>
              <a:endParaRPr lang="en-US" sz="1600" b="1" dirty="0" smtClean="0">
                <a:solidFill>
                  <a:srgbClr val="0000FF"/>
                </a:solidFill>
              </a:endParaRPr>
            </a:p>
            <a:p>
              <a:pPr algn="ctr"/>
              <a:r>
                <a:rPr lang="en-US" sz="1600" b="1" dirty="0" smtClean="0">
                  <a:solidFill>
                    <a:srgbClr val="0000FF"/>
                  </a:solidFill>
                </a:rPr>
                <a:t>     V</a:t>
              </a:r>
              <a:r>
                <a:rPr lang="en-US" sz="1600" b="1" baseline="-25000" dirty="0" smtClean="0">
                  <a:solidFill>
                    <a:srgbClr val="0000FF"/>
                  </a:solidFill>
                </a:rPr>
                <a:t>acc</a:t>
              </a:r>
              <a:r>
                <a:rPr lang="en-US" sz="1600" b="1" dirty="0" smtClean="0">
                  <a:solidFill>
                    <a:srgbClr val="0000FF"/>
                  </a:solidFill>
                </a:rPr>
                <a:t> = 35 MV/m </a:t>
              </a:r>
            </a:p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L</a:t>
              </a:r>
              <a:r>
                <a:rPr lang="en-US" sz="1600" b="1" baseline="-25000" dirty="0" smtClean="0">
                  <a:solidFill>
                    <a:srgbClr val="FF0000"/>
                  </a:solidFill>
                </a:rPr>
                <a:t>L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~10m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365080" y="4624863"/>
              <a:ext cx="243668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SLAC STUDIES</a:t>
              </a:r>
            </a:p>
            <a:p>
              <a:pPr algn="ctr"/>
              <a:r>
                <a:rPr lang="en-US" sz="1600" b="1" dirty="0" smtClean="0">
                  <a:solidFill>
                    <a:srgbClr val="0000FF"/>
                  </a:solidFill>
                </a:rPr>
                <a:t>(C. </a:t>
              </a:r>
              <a:r>
                <a:rPr lang="en-US" sz="1600" b="1" dirty="0" err="1" smtClean="0">
                  <a:solidFill>
                    <a:srgbClr val="0000FF"/>
                  </a:solidFill>
                </a:rPr>
                <a:t>Limborg</a:t>
              </a:r>
              <a:r>
                <a:rPr lang="en-US" sz="1600" b="1" dirty="0" smtClean="0">
                  <a:solidFill>
                    <a:srgbClr val="0000FF"/>
                  </a:solidFill>
                </a:rPr>
                <a:t>, C. </a:t>
              </a:r>
              <a:r>
                <a:rPr lang="en-US" sz="1600" b="1" dirty="0" err="1" smtClean="0">
                  <a:solidFill>
                    <a:srgbClr val="0000FF"/>
                  </a:solidFill>
                </a:rPr>
                <a:t>Adolphsen</a:t>
              </a:r>
              <a:r>
                <a:rPr lang="en-US" sz="1600" b="1" dirty="0" smtClean="0">
                  <a:solidFill>
                    <a:srgbClr val="0000FF"/>
                  </a:solidFill>
                </a:rPr>
                <a:t>)</a:t>
              </a:r>
              <a:endParaRPr lang="en-US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0EF2-E432-5146-8020-4D65F5DAD562}" type="datetime3">
              <a:rPr lang="en-US" smtClean="0"/>
              <a:t>27 September 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3C19-53F9-9F43-AEFF-D461FD7A6EBC}" type="slidenum">
              <a:rPr lang="en-US" smtClean="0"/>
              <a:t>16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775400" y="1041413"/>
            <a:ext cx="3600000" cy="639387"/>
            <a:chOff x="1617277" y="1041413"/>
            <a:chExt cx="3600000" cy="639387"/>
          </a:xfrm>
        </p:grpSpPr>
        <p:sp>
          <p:nvSpPr>
            <p:cNvPr id="5" name="TextBox 4"/>
            <p:cNvSpPr txBox="1"/>
            <p:nvPr/>
          </p:nvSpPr>
          <p:spPr>
            <a:xfrm>
              <a:off x="3248777" y="1041413"/>
              <a:ext cx="3385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L</a:t>
              </a:r>
              <a:r>
                <a:rPr lang="en-US" sz="1600" baseline="-25000" dirty="0" smtClean="0"/>
                <a:t>L</a:t>
              </a:r>
              <a:endParaRPr lang="en-US" sz="1600" baseline="-25000" dirty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617277" y="1320800"/>
              <a:ext cx="3600000" cy="360000"/>
              <a:chOff x="307061" y="2878803"/>
              <a:chExt cx="3600000" cy="3600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307061" y="2991358"/>
                <a:ext cx="3600000" cy="144000"/>
              </a:xfrm>
              <a:prstGeom prst="rect">
                <a:avLst/>
              </a:prstGeom>
              <a:solidFill>
                <a:srgbClr val="B88FEA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>
                <a:off x="2949914" y="3014630"/>
                <a:ext cx="114300" cy="91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38" name="Straight Connector 37"/>
              <p:cNvCxnSpPr>
                <a:cxnSpLocks noChangeAspect="1"/>
              </p:cNvCxnSpPr>
              <p:nvPr/>
            </p:nvCxnSpPr>
            <p:spPr>
              <a:xfrm rot="18900000">
                <a:off x="3189741" y="2878803"/>
                <a:ext cx="360000" cy="360000"/>
              </a:xfrm>
              <a:prstGeom prst="line">
                <a:avLst/>
              </a:prstGeom>
              <a:ln w="25400">
                <a:solidFill>
                  <a:schemeClr val="bg1"/>
                </a:solidFill>
                <a:prstDash val="solid"/>
                <a:tail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>
                <a:off x="2647950" y="3017622"/>
                <a:ext cx="114300" cy="91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2095500" y="3018722"/>
                <a:ext cx="381000" cy="93980"/>
                <a:chOff x="1333500" y="3636010"/>
                <a:chExt cx="381000" cy="93980"/>
              </a:xfrm>
            </p:grpSpPr>
            <p:sp>
              <p:nvSpPr>
                <p:cNvPr id="41" name="Oval 40"/>
                <p:cNvSpPr>
                  <a:spLocks noChangeAspect="1"/>
                </p:cNvSpPr>
                <p:nvPr/>
              </p:nvSpPr>
              <p:spPr>
                <a:xfrm>
                  <a:off x="1600200" y="3636010"/>
                  <a:ext cx="114300" cy="914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42" name="Oval 41"/>
                <p:cNvSpPr>
                  <a:spLocks noChangeAspect="1"/>
                </p:cNvSpPr>
                <p:nvPr/>
              </p:nvSpPr>
              <p:spPr>
                <a:xfrm>
                  <a:off x="1333500" y="3638550"/>
                  <a:ext cx="114300" cy="914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305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12000" y="288000"/>
            <a:ext cx="7920000" cy="72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0000FF"/>
                </a:solidFill>
                <a:latin typeface="Book Antiqua"/>
                <a:cs typeface="Book Antiqua"/>
              </a:rPr>
              <a:t>e- BEAM TIME STRUCTURE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PLACIDI - NOCE - Arcidosso 2017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09800" y="2221468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UNIFORM BUNCH TRAINS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@ </a:t>
            </a:r>
            <a:r>
              <a:rPr lang="en-US" b="1" dirty="0" smtClean="0">
                <a:solidFill>
                  <a:srgbClr val="0000FF"/>
                </a:solidFill>
              </a:rPr>
              <a:t>REP. RATE </a:t>
            </a:r>
            <a:r>
              <a:rPr lang="en-US" b="1" i="1" dirty="0" err="1" smtClean="0">
                <a:solidFill>
                  <a:srgbClr val="FF0000"/>
                </a:solidFill>
              </a:rPr>
              <a:t>k</a:t>
            </a:r>
            <a:r>
              <a:rPr lang="en-US" b="1" i="1" baseline="-25000" dirty="0" err="1" smtClean="0">
                <a:solidFill>
                  <a:srgbClr val="FF0000"/>
                </a:solidFill>
              </a:rPr>
              <a:t>t</a:t>
            </a:r>
            <a:r>
              <a:rPr lang="en-US" b="1" i="1" dirty="0" smtClean="0">
                <a:solidFill>
                  <a:srgbClr val="FF0000"/>
                </a:solidFill>
              </a:rPr>
              <a:t>=1 kHz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899612" y="3466068"/>
            <a:ext cx="2313988" cy="1258332"/>
            <a:chOff x="4886912" y="5218668"/>
            <a:chExt cx="2313988" cy="1258332"/>
          </a:xfrm>
        </p:grpSpPr>
        <p:sp>
          <p:nvSpPr>
            <p:cNvPr id="27" name="TextBox 26"/>
            <p:cNvSpPr txBox="1">
              <a:spLocks noChangeAspect="1"/>
            </p:cNvSpPr>
            <p:nvPr/>
          </p:nvSpPr>
          <p:spPr>
            <a:xfrm>
              <a:off x="4886912" y="5646003"/>
              <a:ext cx="2313988" cy="830997"/>
            </a:xfrm>
            <a:prstGeom prst="rect">
              <a:avLst/>
            </a:prstGeom>
            <a:noFill/>
            <a:ln w="12700"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2FC41D"/>
                  </a:solidFill>
                </a:rPr>
                <a:t>SC </a:t>
              </a:r>
            </a:p>
            <a:p>
              <a:pPr algn="ctr"/>
              <a:r>
                <a:rPr lang="en-US" sz="1600" b="1" dirty="0" smtClean="0">
                  <a:solidFill>
                    <a:srgbClr val="0000FF"/>
                  </a:solidFill>
                </a:rPr>
                <a:t>RF </a:t>
              </a:r>
              <a:r>
                <a:rPr lang="en-US" sz="1600" b="1" dirty="0">
                  <a:solidFill>
                    <a:srgbClr val="0000FF"/>
                  </a:solidFill>
                </a:rPr>
                <a:t>pulse rate </a:t>
              </a:r>
              <a:r>
                <a:rPr lang="en-US" sz="1600" b="1" i="1" dirty="0">
                  <a:solidFill>
                    <a:srgbClr val="0000FF"/>
                  </a:solidFill>
                </a:rPr>
                <a:t>k</a:t>
              </a:r>
              <a:r>
                <a:rPr lang="en-US" sz="1600" b="1" i="1" baseline="-25000" dirty="0">
                  <a:solidFill>
                    <a:srgbClr val="0000FF"/>
                  </a:solidFill>
                </a:rPr>
                <a:t>t</a:t>
              </a:r>
              <a:r>
                <a:rPr lang="en-US" sz="1600" b="1" dirty="0">
                  <a:solidFill>
                    <a:srgbClr val="0000FF"/>
                  </a:solidFill>
                </a:rPr>
                <a:t> </a:t>
              </a:r>
              <a:r>
                <a:rPr lang="en-US" sz="1600" b="1" dirty="0" smtClean="0">
                  <a:solidFill>
                    <a:srgbClr val="0000FF"/>
                  </a:solidFill>
                </a:rPr>
                <a:t>~ 100KHz</a:t>
              </a:r>
              <a:endParaRPr lang="en-US" sz="1600" b="1" dirty="0">
                <a:solidFill>
                  <a:srgbClr val="0000FF"/>
                </a:solidFill>
              </a:endParaRPr>
            </a:p>
            <a:p>
              <a:pPr lvl="1" algn="ctr"/>
              <a:r>
                <a:rPr lang="en-US" sz="1600" b="1" i="1" dirty="0">
                  <a:solidFill>
                    <a:srgbClr val="0000FF"/>
                  </a:solidFill>
                </a:rPr>
                <a:t>I</a:t>
              </a:r>
              <a:r>
                <a:rPr lang="en-US" sz="1600" b="1" i="1" baseline="-25000" dirty="0">
                  <a:solidFill>
                    <a:srgbClr val="0000FF"/>
                  </a:solidFill>
                </a:rPr>
                <a:t>L</a:t>
              </a:r>
              <a:r>
                <a:rPr lang="en-US" sz="1600" b="1" dirty="0">
                  <a:solidFill>
                    <a:srgbClr val="0000FF"/>
                  </a:solidFill>
                </a:rPr>
                <a:t> </a:t>
              </a:r>
              <a:r>
                <a:rPr lang="en-US" sz="1600" b="1" dirty="0" smtClean="0">
                  <a:solidFill>
                    <a:srgbClr val="0000FF"/>
                  </a:solidFill>
                </a:rPr>
                <a:t>~ 3 mA</a:t>
              </a:r>
              <a:endParaRPr lang="en-US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81276" y="5218668"/>
              <a:ext cx="656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PERF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146300" y="3453368"/>
            <a:ext cx="2105998" cy="1270695"/>
            <a:chOff x="2133600" y="5193268"/>
            <a:chExt cx="2105998" cy="1270695"/>
          </a:xfrm>
        </p:grpSpPr>
        <p:sp>
          <p:nvSpPr>
            <p:cNvPr id="30" name="TextBox 29"/>
            <p:cNvSpPr txBox="1">
              <a:spLocks noChangeAspect="1"/>
            </p:cNvSpPr>
            <p:nvPr/>
          </p:nvSpPr>
          <p:spPr>
            <a:xfrm>
              <a:off x="2133600" y="5632966"/>
              <a:ext cx="2105998" cy="83099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2FC41D"/>
                  </a:solidFill>
                </a:rPr>
                <a:t>ROOM TEMP. </a:t>
              </a:r>
            </a:p>
            <a:p>
              <a:pPr algn="ctr"/>
              <a:r>
                <a:rPr lang="en-US" sz="1600" b="1" dirty="0" smtClean="0">
                  <a:solidFill>
                    <a:srgbClr val="0000FF"/>
                  </a:solidFill>
                </a:rPr>
                <a:t>RF </a:t>
              </a:r>
              <a:r>
                <a:rPr lang="en-US" sz="1600" b="1" dirty="0">
                  <a:solidFill>
                    <a:srgbClr val="0000FF"/>
                  </a:solidFill>
                </a:rPr>
                <a:t>pulse rate </a:t>
              </a:r>
              <a:r>
                <a:rPr lang="en-US" sz="1600" b="1" i="1" dirty="0">
                  <a:solidFill>
                    <a:srgbClr val="0000FF"/>
                  </a:solidFill>
                </a:rPr>
                <a:t>k</a:t>
              </a:r>
              <a:r>
                <a:rPr lang="en-US" sz="1600" b="1" i="1" baseline="-25000" dirty="0">
                  <a:solidFill>
                    <a:srgbClr val="0000FF"/>
                  </a:solidFill>
                </a:rPr>
                <a:t>t</a:t>
              </a:r>
              <a:r>
                <a:rPr lang="en-US" sz="1600" b="1" dirty="0">
                  <a:solidFill>
                    <a:srgbClr val="0000FF"/>
                  </a:solidFill>
                </a:rPr>
                <a:t> ~ </a:t>
              </a:r>
              <a:r>
                <a:rPr lang="en-US" sz="1600" b="1" dirty="0" smtClean="0">
                  <a:solidFill>
                    <a:srgbClr val="0000FF"/>
                  </a:solidFill>
                </a:rPr>
                <a:t>1KHz</a:t>
              </a:r>
            </a:p>
            <a:p>
              <a:pPr algn="ctr"/>
              <a:r>
                <a:rPr lang="en-US" sz="1600" b="1" i="1" dirty="0" smtClean="0">
                  <a:solidFill>
                    <a:srgbClr val="0000FF"/>
                  </a:solidFill>
                </a:rPr>
                <a:t>I</a:t>
              </a:r>
              <a:r>
                <a:rPr lang="en-US" sz="1600" b="1" i="1" baseline="-25000" dirty="0" smtClean="0">
                  <a:solidFill>
                    <a:srgbClr val="0000FF"/>
                  </a:solidFill>
                </a:rPr>
                <a:t>L</a:t>
              </a:r>
              <a:r>
                <a:rPr lang="en-US" sz="16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1600" b="1" dirty="0">
                  <a:solidFill>
                    <a:srgbClr val="0000FF"/>
                  </a:solidFill>
                </a:rPr>
                <a:t>~ 30 μA </a:t>
              </a:r>
              <a:endParaRPr lang="en-US" sz="1600" dirty="0" smtClean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816564" y="5193268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COST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039597" y="3200400"/>
            <a:ext cx="1056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FC41D"/>
                </a:solidFill>
              </a:rPr>
              <a:t>OPTIONS</a:t>
            </a:r>
            <a:endParaRPr lang="en-US" b="1" dirty="0">
              <a:solidFill>
                <a:srgbClr val="2FC41D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939224" y="975704"/>
            <a:ext cx="5287076" cy="1124186"/>
            <a:chOff x="1304911" y="2407317"/>
            <a:chExt cx="5287076" cy="1124186"/>
          </a:xfrm>
        </p:grpSpPr>
        <p:grpSp>
          <p:nvGrpSpPr>
            <p:cNvPr id="35" name="Group 34"/>
            <p:cNvGrpSpPr/>
            <p:nvPr/>
          </p:nvGrpSpPr>
          <p:grpSpPr>
            <a:xfrm>
              <a:off x="4921838" y="2407317"/>
              <a:ext cx="1670149" cy="1124186"/>
              <a:chOff x="4730651" y="1235106"/>
              <a:chExt cx="1670149" cy="1124186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4730651" y="1235106"/>
                <a:ext cx="1670149" cy="1124186"/>
                <a:chOff x="4730651" y="915067"/>
                <a:chExt cx="1670149" cy="1124186"/>
              </a:xfrm>
            </p:grpSpPr>
            <p:grpSp>
              <p:nvGrpSpPr>
                <p:cNvPr id="38" name="Group 37"/>
                <p:cNvGrpSpPr/>
                <p:nvPr/>
              </p:nvGrpSpPr>
              <p:grpSpPr>
                <a:xfrm>
                  <a:off x="4984659" y="1304441"/>
                  <a:ext cx="1416141" cy="360000"/>
                  <a:chOff x="1333500" y="3508791"/>
                  <a:chExt cx="1416141" cy="360000"/>
                </a:xfrm>
              </p:grpSpPr>
              <p:sp>
                <p:nvSpPr>
                  <p:cNvPr id="41" name="Oval 40"/>
                  <p:cNvSpPr>
                    <a:spLocks noChangeAspect="1"/>
                  </p:cNvSpPr>
                  <p:nvPr/>
                </p:nvSpPr>
                <p:spPr>
                  <a:xfrm>
                    <a:off x="2103254" y="3638268"/>
                    <a:ext cx="114300" cy="9144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cxnSp>
                <p:nvCxnSpPr>
                  <p:cNvPr id="42" name="Straight Connector 41"/>
                  <p:cNvCxnSpPr>
                    <a:cxnSpLocks noChangeAspect="1"/>
                  </p:cNvCxnSpPr>
                  <p:nvPr/>
                </p:nvCxnSpPr>
                <p:spPr>
                  <a:xfrm rot="18900000">
                    <a:off x="2389641" y="3508791"/>
                    <a:ext cx="360000" cy="360000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  <a:prstDash val="solid"/>
                    <a:tailEnd type="triangle" w="lg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3" name="Oval 42"/>
                  <p:cNvSpPr>
                    <a:spLocks noChangeAspect="1"/>
                  </p:cNvSpPr>
                  <p:nvPr/>
                </p:nvSpPr>
                <p:spPr>
                  <a:xfrm>
                    <a:off x="1860552" y="3637027"/>
                    <a:ext cx="114300" cy="9144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grpSp>
                <p:nvGrpSpPr>
                  <p:cNvPr id="44" name="Group 43"/>
                  <p:cNvGrpSpPr/>
                  <p:nvPr/>
                </p:nvGrpSpPr>
                <p:grpSpPr>
                  <a:xfrm>
                    <a:off x="1333500" y="3634317"/>
                    <a:ext cx="381000" cy="95250"/>
                    <a:chOff x="1333500" y="3634317"/>
                    <a:chExt cx="381000" cy="95250"/>
                  </a:xfrm>
                </p:grpSpPr>
                <p:sp>
                  <p:nvSpPr>
                    <p:cNvPr id="45" name="Oval 44"/>
                    <p:cNvSpPr>
                      <a:spLocks noChangeAspect="1"/>
                    </p:cNvSpPr>
                    <p:nvPr/>
                  </p:nvSpPr>
                  <p:spPr>
                    <a:xfrm>
                      <a:off x="1600200" y="3638127"/>
                      <a:ext cx="11430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46" name="Oval 45"/>
                    <p:cNvSpPr>
                      <a:spLocks noChangeAspect="1"/>
                    </p:cNvSpPr>
                    <p:nvPr/>
                  </p:nvSpPr>
                  <p:spPr>
                    <a:xfrm>
                      <a:off x="1333500" y="3634317"/>
                      <a:ext cx="11430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</p:grpSp>
            </p:grpSp>
            <p:cxnSp>
              <p:nvCxnSpPr>
                <p:cNvPr id="39" name="Straight Connector 38"/>
                <p:cNvCxnSpPr>
                  <a:cxnSpLocks noChangeAspect="1"/>
                </p:cNvCxnSpPr>
                <p:nvPr/>
              </p:nvCxnSpPr>
              <p:spPr>
                <a:xfrm rot="18900000">
                  <a:off x="4730651" y="915067"/>
                  <a:ext cx="1124186" cy="1124186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TextBox 39"/>
                <p:cNvSpPr txBox="1"/>
                <p:nvPr/>
              </p:nvSpPr>
              <p:spPr>
                <a:xfrm>
                  <a:off x="5988050" y="1115061"/>
                  <a:ext cx="32896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rgbClr val="FF0000"/>
                      </a:solidFill>
                    </a:rPr>
                    <a:t>e</a:t>
                  </a:r>
                  <a:r>
                    <a:rPr lang="en-US" sz="1400" b="1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sz="1400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37" name="Right Arrow 36"/>
              <p:cNvSpPr>
                <a:spLocks/>
              </p:cNvSpPr>
              <p:nvPr/>
            </p:nvSpPr>
            <p:spPr>
              <a:xfrm rot="21480000">
                <a:off x="6090123" y="1717971"/>
                <a:ext cx="126720" cy="165818"/>
              </a:xfrm>
              <a:prstGeom prst="rightArrow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1304911" y="2890196"/>
              <a:ext cx="3600000" cy="144000"/>
            </a:xfrm>
            <a:prstGeom prst="rect">
              <a:avLst/>
            </a:prstGeom>
            <a:solidFill>
              <a:srgbClr val="B88FEA"/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1067-9B13-D546-BB4E-8A44BE70A1CB}" type="datetime3">
              <a:rPr lang="en-US" smtClean="0"/>
              <a:t>27 September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3C19-53F9-9F43-AEFF-D461FD7A6EBC}" type="slidenum">
              <a:rPr lang="en-US" smtClean="0"/>
              <a:t>17</a:t>
            </a:fld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82600" y="5345668"/>
            <a:ext cx="8201359" cy="369332"/>
          </a:xfrm>
          <a:prstGeom prst="rect">
            <a:avLst/>
          </a:prstGeom>
          <a:solidFill>
            <a:srgbClr val="3366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FOLLOWING CONSIDERATIONS CONSISTENT WITH </a:t>
            </a:r>
            <a:r>
              <a:rPr lang="en-US" b="1" dirty="0" smtClean="0">
                <a:solidFill>
                  <a:srgbClr val="3BFA24"/>
                </a:solidFill>
              </a:rPr>
              <a:t>ROOM TEMPERATURE </a:t>
            </a:r>
            <a:r>
              <a:rPr lang="en-US" dirty="0" smtClean="0"/>
              <a:t>OPERATION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744535" y="2743200"/>
            <a:ext cx="7380546" cy="369332"/>
            <a:chOff x="744535" y="2743200"/>
            <a:chExt cx="7380546" cy="369332"/>
          </a:xfrm>
        </p:grpSpPr>
        <p:sp>
          <p:nvSpPr>
            <p:cNvPr id="50" name="TextBox 49"/>
            <p:cNvSpPr txBox="1"/>
            <p:nvPr/>
          </p:nvSpPr>
          <p:spPr>
            <a:xfrm>
              <a:off x="744535" y="2743200"/>
              <a:ext cx="73805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TRAIN </a:t>
              </a:r>
              <a:r>
                <a:rPr lang="en-US" b="1" dirty="0" smtClean="0">
                  <a:solidFill>
                    <a:srgbClr val="0000FF"/>
                  </a:solidFill>
                </a:rPr>
                <a:t>STRUCTURE: </a:t>
              </a:r>
              <a:r>
                <a:rPr lang="en-US" b="1" i="1" dirty="0" smtClean="0">
                  <a:solidFill>
                    <a:srgbClr val="FF0000"/>
                  </a:solidFill>
                </a:rPr>
                <a:t>k</a:t>
              </a:r>
              <a:r>
                <a:rPr lang="en-US" b="1" i="1" baseline="-25000" dirty="0" smtClean="0">
                  <a:solidFill>
                    <a:srgbClr val="FF0000"/>
                  </a:solidFill>
                </a:rPr>
                <a:t>b</a:t>
              </a:r>
              <a:r>
                <a:rPr lang="en-US" b="1" i="1" dirty="0" smtClean="0">
                  <a:solidFill>
                    <a:srgbClr val="FF0000"/>
                  </a:solidFill>
                </a:rPr>
                <a:t>=100</a:t>
              </a:r>
              <a:r>
                <a:rPr lang="en-US" b="1" dirty="0" smtClean="0">
                  <a:solidFill>
                    <a:srgbClr val="0000FF"/>
                  </a:solidFill>
                </a:rPr>
                <a:t> BUNCHES/TRAIN          </a:t>
              </a:r>
              <a:r>
                <a:rPr lang="en-US" b="1" dirty="0" smtClean="0">
                  <a:solidFill>
                    <a:srgbClr val="FF0000"/>
                  </a:solidFill>
                </a:rPr>
                <a:t>e- </a:t>
              </a:r>
              <a:r>
                <a:rPr lang="en-US" b="1" dirty="0" smtClean="0">
                  <a:solidFill>
                    <a:srgbClr val="0000FF"/>
                  </a:solidFill>
                </a:rPr>
                <a:t>REP. RATE: </a:t>
              </a:r>
              <a:r>
                <a:rPr lang="en-US" b="1" i="1" dirty="0" err="1" smtClean="0">
                  <a:solidFill>
                    <a:srgbClr val="FF0000"/>
                  </a:solidFill>
                </a:rPr>
                <a:t>k</a:t>
              </a:r>
              <a:r>
                <a:rPr lang="en-US" b="1" i="1" baseline="-25000" dirty="0" err="1">
                  <a:solidFill>
                    <a:srgbClr val="FF0000"/>
                  </a:solidFill>
                </a:rPr>
                <a:t>e</a:t>
              </a:r>
              <a:r>
                <a:rPr lang="en-US" b="1" i="1" dirty="0" smtClean="0">
                  <a:solidFill>
                    <a:srgbClr val="FF0000"/>
                  </a:solidFill>
                </a:rPr>
                <a:t>=100 </a:t>
              </a:r>
              <a:r>
                <a:rPr lang="en-US" b="1" i="1" dirty="0" err="1" smtClean="0">
                  <a:solidFill>
                    <a:srgbClr val="FF0000"/>
                  </a:solidFill>
                </a:rPr>
                <a:t>kHZ</a:t>
              </a:r>
              <a:r>
                <a:rPr lang="en-US" b="1" i="1" dirty="0" smtClean="0">
                  <a:solidFill>
                    <a:srgbClr val="FF0000"/>
                  </a:solidFill>
                </a:rPr>
                <a:t> 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  <p:sp>
          <p:nvSpPr>
            <p:cNvPr id="51" name="Right Arrow 50"/>
            <p:cNvSpPr>
              <a:spLocks/>
            </p:cNvSpPr>
            <p:nvPr/>
          </p:nvSpPr>
          <p:spPr>
            <a:xfrm rot="21480000">
              <a:off x="5108199" y="2876807"/>
              <a:ext cx="310896" cy="165818"/>
            </a:xfrm>
            <a:prstGeom prst="rightArrow">
              <a:avLst/>
            </a:prstGeom>
            <a:solidFill>
              <a:srgbClr val="3BFA2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0206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12000" y="288000"/>
            <a:ext cx="7920000" cy="72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0000FF"/>
                </a:solidFill>
                <a:latin typeface="Book Antiqua"/>
                <a:cs typeface="Book Antiqua"/>
              </a:rPr>
              <a:t>THE ARC COMPRESSOR</a:t>
            </a:r>
          </a:p>
          <a:p>
            <a:pPr algn="r"/>
            <a:r>
              <a:rPr lang="en-US" sz="1500" b="1" dirty="0" smtClean="0">
                <a:solidFill>
                  <a:srgbClr val="FF0000"/>
                </a:solidFill>
                <a:latin typeface="Book Antiqua"/>
                <a:cs typeface="Book Antiqua"/>
              </a:rPr>
              <a:t>(Proposal: M. </a:t>
            </a:r>
            <a:r>
              <a:rPr lang="en-US" sz="1500" b="1" dirty="0" err="1" smtClean="0">
                <a:solidFill>
                  <a:srgbClr val="FF0000"/>
                </a:solidFill>
                <a:latin typeface="Book Antiqua"/>
                <a:cs typeface="Book Antiqua"/>
              </a:rPr>
              <a:t>Cornacchia</a:t>
            </a:r>
            <a:r>
              <a:rPr lang="en-US" sz="1500" b="1" dirty="0" smtClean="0">
                <a:solidFill>
                  <a:srgbClr val="FF0000"/>
                </a:solidFill>
                <a:latin typeface="Book Antiqua"/>
                <a:cs typeface="Book Antiqua"/>
              </a:rPr>
              <a:t>, S. Di </a:t>
            </a:r>
            <a:r>
              <a:rPr lang="en-US" sz="1500" b="1" dirty="0" err="1" smtClean="0">
                <a:solidFill>
                  <a:srgbClr val="FF0000"/>
                </a:solidFill>
                <a:latin typeface="Book Antiqua"/>
                <a:cs typeface="Book Antiqua"/>
              </a:rPr>
              <a:t>Mitri</a:t>
            </a:r>
            <a:r>
              <a:rPr lang="en-US" sz="1500" b="1" dirty="0" smtClean="0">
                <a:solidFill>
                  <a:srgbClr val="FF0000"/>
                </a:solidFill>
              </a:rPr>
              <a:t>)</a:t>
            </a:r>
            <a:endParaRPr lang="en-US" sz="1500" b="1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PLACIDI - NOCE - Arcidosso 2017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6FA6-C090-F148-AA97-D23EDE84B749}" type="datetime3">
              <a:rPr lang="en-US" smtClean="0"/>
              <a:t>27 September 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3C19-53F9-9F43-AEFF-D461FD7A6EBC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83235" y="5410200"/>
            <a:ext cx="6577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REDUCED UNDULATOR GAIN LENGTH </a:t>
            </a:r>
            <a:r>
              <a:rPr lang="en-US" dirty="0">
                <a:solidFill>
                  <a:srgbClr val="0000FF"/>
                </a:solidFill>
              </a:rPr>
              <a:t>and </a:t>
            </a:r>
            <a:r>
              <a:rPr lang="en-US" b="1" dirty="0">
                <a:solidFill>
                  <a:srgbClr val="FF0000"/>
                </a:solidFill>
              </a:rPr>
              <a:t>HIGH FEL PHOTON FLUX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041400" y="3886200"/>
            <a:ext cx="7087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FC41D"/>
                </a:solidFill>
              </a:rPr>
              <a:t>~6.5m LONG, DBA-LIKE </a:t>
            </a:r>
            <a:r>
              <a:rPr lang="en-US" dirty="0">
                <a:solidFill>
                  <a:srgbClr val="2FC41D"/>
                </a:solidFill>
              </a:rPr>
              <a:t>MAGNETIC STRUCTURE, </a:t>
            </a:r>
            <a:r>
              <a:rPr lang="en-US" b="1" dirty="0">
                <a:solidFill>
                  <a:srgbClr val="2FC41D"/>
                </a:solidFill>
              </a:rPr>
              <a:t>205</a:t>
            </a:r>
            <a:r>
              <a:rPr lang="en-US" b="1" baseline="30000" dirty="0">
                <a:solidFill>
                  <a:srgbClr val="2FC41D"/>
                </a:solidFill>
              </a:rPr>
              <a:t>O </a:t>
            </a:r>
            <a:r>
              <a:rPr lang="en-US" b="1" dirty="0">
                <a:solidFill>
                  <a:srgbClr val="2FC41D"/>
                </a:solidFill>
              </a:rPr>
              <a:t>TOTAL </a:t>
            </a:r>
            <a:r>
              <a:rPr lang="en-US" b="1" dirty="0" smtClean="0">
                <a:solidFill>
                  <a:srgbClr val="2FC41D"/>
                </a:solidFill>
              </a:rPr>
              <a:t>DEFLECTION</a:t>
            </a:r>
          </a:p>
          <a:p>
            <a:r>
              <a:rPr lang="en-US" b="1" dirty="0" smtClean="0">
                <a:solidFill>
                  <a:srgbClr val="2FC41D"/>
                </a:solidFill>
              </a:rPr>
              <a:t>~1.82m Arc Average Radius</a:t>
            </a:r>
            <a:endParaRPr lang="en-US" b="1" dirty="0">
              <a:solidFill>
                <a:srgbClr val="2FC41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4452" y="3276600"/>
            <a:ext cx="7441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CIRCULAR MAGNETIC STRUCTURE </a:t>
            </a:r>
            <a:r>
              <a:rPr lang="en-US" dirty="0" smtClean="0">
                <a:solidFill>
                  <a:srgbClr val="FF0000"/>
                </a:solidFill>
              </a:rPr>
              <a:t>PROVIDES </a:t>
            </a:r>
            <a:r>
              <a:rPr lang="en-US" b="1" dirty="0">
                <a:solidFill>
                  <a:srgbClr val="FF0000"/>
                </a:solidFill>
              </a:rPr>
              <a:t>LONGITUDINAL </a:t>
            </a:r>
            <a:r>
              <a:rPr lang="en-US" b="1" dirty="0" smtClean="0">
                <a:solidFill>
                  <a:srgbClr val="FF0000"/>
                </a:solidFill>
              </a:rPr>
              <a:t>COMPRESSION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753052" y="787400"/>
            <a:ext cx="3647748" cy="2070505"/>
            <a:chOff x="2753052" y="787400"/>
            <a:chExt cx="3647748" cy="2070505"/>
          </a:xfrm>
        </p:grpSpPr>
        <p:grpSp>
          <p:nvGrpSpPr>
            <p:cNvPr id="56" name="Group 55"/>
            <p:cNvGrpSpPr/>
            <p:nvPr/>
          </p:nvGrpSpPr>
          <p:grpSpPr>
            <a:xfrm>
              <a:off x="2753052" y="787400"/>
              <a:ext cx="3647748" cy="2070505"/>
              <a:chOff x="2768600" y="787400"/>
              <a:chExt cx="3647748" cy="2070505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2768600" y="787400"/>
                <a:ext cx="3647748" cy="2070505"/>
                <a:chOff x="5244354" y="2338915"/>
                <a:chExt cx="3647748" cy="2070505"/>
              </a:xfrm>
            </p:grpSpPr>
            <p:sp>
              <p:nvSpPr>
                <p:cNvPr id="41" name="Arc 40"/>
                <p:cNvSpPr>
                  <a:spLocks noChangeAspect="1"/>
                </p:cNvSpPr>
                <p:nvPr/>
              </p:nvSpPr>
              <p:spPr>
                <a:xfrm>
                  <a:off x="6624564" y="3061971"/>
                  <a:ext cx="1325880" cy="1325880"/>
                </a:xfrm>
                <a:prstGeom prst="arc">
                  <a:avLst>
                    <a:gd name="adj1" fmla="val 16200000"/>
                    <a:gd name="adj2" fmla="val 6533165"/>
                  </a:avLst>
                </a:prstGeom>
                <a:noFill/>
                <a:ln w="82550">
                  <a:solidFill>
                    <a:schemeClr val="accent5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2" name="Group 41"/>
                <p:cNvGrpSpPr/>
                <p:nvPr/>
              </p:nvGrpSpPr>
              <p:grpSpPr>
                <a:xfrm>
                  <a:off x="5244354" y="2338915"/>
                  <a:ext cx="3647748" cy="2070505"/>
                  <a:chOff x="5257054" y="2787980"/>
                  <a:chExt cx="3647748" cy="2070505"/>
                </a:xfrm>
              </p:grpSpPr>
              <p:grpSp>
                <p:nvGrpSpPr>
                  <p:cNvPr id="43" name="Group 42"/>
                  <p:cNvGrpSpPr/>
                  <p:nvPr/>
                </p:nvGrpSpPr>
                <p:grpSpPr>
                  <a:xfrm>
                    <a:off x="5257054" y="2787980"/>
                    <a:ext cx="3647748" cy="2070505"/>
                    <a:chOff x="5272478" y="2559380"/>
                    <a:chExt cx="3647748" cy="2070505"/>
                  </a:xfrm>
                </p:grpSpPr>
                <p:cxnSp>
                  <p:nvCxnSpPr>
                    <p:cNvPr id="49" name="Straight Connector 48"/>
                    <p:cNvCxnSpPr>
                      <a:cxnSpLocks noChangeAspect="1"/>
                    </p:cNvCxnSpPr>
                    <p:nvPr/>
                  </p:nvCxnSpPr>
                  <p:spPr>
                    <a:xfrm rot="18900000">
                      <a:off x="5272478" y="2559380"/>
                      <a:ext cx="1463040" cy="1463040"/>
                    </a:xfrm>
                    <a:prstGeom prst="line">
                      <a:avLst/>
                    </a:prstGeom>
                    <a:ln w="22225">
                      <a:solidFill>
                        <a:srgbClr val="FF0000"/>
                      </a:solidFill>
                      <a:prstDash val="dash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50" name="Group 49"/>
                    <p:cNvGrpSpPr/>
                    <p:nvPr/>
                  </p:nvGrpSpPr>
                  <p:grpSpPr>
                    <a:xfrm>
                      <a:off x="5795163" y="2940380"/>
                      <a:ext cx="3125063" cy="1689505"/>
                      <a:chOff x="5795163" y="2940380"/>
                      <a:chExt cx="3125063" cy="1689505"/>
                    </a:xfrm>
                  </p:grpSpPr>
                  <p:sp>
                    <p:nvSpPr>
                      <p:cNvPr id="51" name="TextBox 50"/>
                      <p:cNvSpPr txBox="1">
                        <a:spLocks noChangeAspect="1"/>
                      </p:cNvSpPr>
                      <p:nvPr/>
                    </p:nvSpPr>
                    <p:spPr>
                      <a:xfrm>
                        <a:off x="7837878" y="4106665"/>
                        <a:ext cx="108234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rgbClr val="FF0000"/>
                            </a:solidFill>
                          </a:rPr>
                          <a:t> </a:t>
                        </a:r>
                        <a:r>
                          <a:rPr lang="en-US" sz="1400" b="1" dirty="0" smtClean="0">
                            <a:solidFill>
                              <a:srgbClr val="FF0000"/>
                            </a:solidFill>
                          </a:rPr>
                          <a:t>Return Arc</a:t>
                        </a:r>
                      </a:p>
                      <a:p>
                        <a:pPr algn="ctr"/>
                        <a:r>
                          <a:rPr lang="en-US" sz="1400" b="1" dirty="0">
                            <a:solidFill>
                              <a:srgbClr val="FF0000"/>
                            </a:solidFill>
                          </a:rPr>
                          <a:t>C</a:t>
                        </a:r>
                        <a:r>
                          <a:rPr lang="en-US" sz="1400" b="1" dirty="0" smtClean="0">
                            <a:solidFill>
                              <a:srgbClr val="FF0000"/>
                            </a:solidFill>
                          </a:rPr>
                          <a:t>ompressor</a:t>
                        </a:r>
                      </a:p>
                    </p:txBody>
                  </p:sp>
                  <p:sp>
                    <p:nvSpPr>
                      <p:cNvPr id="52" name="TextBox 51"/>
                      <p:cNvSpPr txBox="1"/>
                      <p:nvPr/>
                    </p:nvSpPr>
                    <p:spPr>
                      <a:xfrm>
                        <a:off x="5795163" y="2940380"/>
                        <a:ext cx="328961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400" b="1" dirty="0">
                            <a:solidFill>
                              <a:srgbClr val="FF0000"/>
                            </a:solidFill>
                          </a:rPr>
                          <a:t>e</a:t>
                        </a:r>
                        <a:r>
                          <a:rPr lang="en-US" sz="1400" b="1" dirty="0" smtClean="0">
                            <a:solidFill>
                              <a:srgbClr val="FF0000"/>
                            </a:solidFill>
                          </a:rPr>
                          <a:t>-</a:t>
                        </a:r>
                        <a:endParaRPr lang="en-US" sz="1400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53" name="Arc 5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648450" y="3283280"/>
                        <a:ext cx="1325880" cy="1325880"/>
                      </a:xfrm>
                      <a:prstGeom prst="arc">
                        <a:avLst>
                          <a:gd name="adj1" fmla="val 16200000"/>
                          <a:gd name="adj2" fmla="val 6533165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Right Arrow 53"/>
                      <p:cNvSpPr>
                        <a:spLocks/>
                      </p:cNvSpPr>
                      <p:nvPr/>
                    </p:nvSpPr>
                    <p:spPr>
                      <a:xfrm rot="4320000">
                        <a:off x="7896359" y="3711890"/>
                        <a:ext cx="126720" cy="165818"/>
                      </a:xfrm>
                      <a:prstGeom prst="rightArrow">
                        <a:avLst/>
                      </a:prstGeom>
                      <a:solidFill>
                        <a:srgbClr val="3366FF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44" name="Rectangle 43"/>
                  <p:cNvSpPr>
                    <a:spLocks/>
                  </p:cNvSpPr>
                  <p:nvPr/>
                </p:nvSpPr>
                <p:spPr>
                  <a:xfrm rot="1500000">
                    <a:off x="6854467" y="4694746"/>
                    <a:ext cx="252000" cy="108000"/>
                  </a:xfrm>
                  <a:prstGeom prst="rect">
                    <a:avLst/>
                  </a:prstGeom>
                  <a:solidFill>
                    <a:srgbClr val="74BF19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5" name="Straight Connector 44"/>
                  <p:cNvCxnSpPr>
                    <a:cxnSpLocks noChangeAspect="1"/>
                  </p:cNvCxnSpPr>
                  <p:nvPr/>
                </p:nvCxnSpPr>
                <p:spPr>
                  <a:xfrm rot="1860000">
                    <a:off x="6872964" y="4349938"/>
                    <a:ext cx="270000" cy="27000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solid"/>
                    <a:tailEnd type="triangle" w="med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>
                    <a:cxnSpLocks noChangeAspect="1"/>
                  </p:cNvCxnSpPr>
                  <p:nvPr/>
                </p:nvCxnSpPr>
                <p:spPr>
                  <a:xfrm rot="15300000">
                    <a:off x="6954613" y="3622043"/>
                    <a:ext cx="234000" cy="23400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solid"/>
                    <a:tailEnd type="triangle" w="med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6314002" y="3819324"/>
                    <a:ext cx="874583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dirty="0" smtClean="0"/>
                      <a:t>Matching</a:t>
                    </a:r>
                  </a:p>
                  <a:p>
                    <a:pPr algn="ctr"/>
                    <a:r>
                      <a:rPr lang="en-US" sz="1400" dirty="0" smtClean="0"/>
                      <a:t>optics</a:t>
                    </a:r>
                  </a:p>
                </p:txBody>
              </p:sp>
              <p:sp>
                <p:nvSpPr>
                  <p:cNvPr id="48" name="Rectangle 47"/>
                  <p:cNvSpPr>
                    <a:spLocks/>
                  </p:cNvSpPr>
                  <p:nvPr/>
                </p:nvSpPr>
                <p:spPr>
                  <a:xfrm>
                    <a:off x="7046537" y="3457327"/>
                    <a:ext cx="252000" cy="108000"/>
                  </a:xfrm>
                  <a:prstGeom prst="rect">
                    <a:avLst/>
                  </a:prstGeom>
                  <a:solidFill>
                    <a:srgbClr val="74BF19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55" name="Right Arrow 54"/>
              <p:cNvSpPr>
                <a:spLocks/>
              </p:cNvSpPr>
              <p:nvPr/>
            </p:nvSpPr>
            <p:spPr>
              <a:xfrm rot="21480000">
                <a:off x="3603771" y="1431721"/>
                <a:ext cx="126720" cy="165818"/>
              </a:xfrm>
              <a:prstGeom prst="rightArrow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29" name="Straight Connector 28"/>
            <p:cNvCxnSpPr>
              <a:cxnSpLocks noChangeAspect="1"/>
            </p:cNvCxnSpPr>
            <p:nvPr/>
          </p:nvCxnSpPr>
          <p:spPr>
            <a:xfrm rot="21300000">
              <a:off x="4788507" y="2177629"/>
              <a:ext cx="434838" cy="434838"/>
            </a:xfrm>
            <a:prstGeom prst="line">
              <a:avLst/>
            </a:prstGeom>
            <a:ln w="9525">
              <a:solidFill>
                <a:srgbClr val="FF0000"/>
              </a:solidFill>
              <a:prstDash val="solid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4914900" y="2099846"/>
              <a:ext cx="5309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90"/>
                  </a:solidFill>
                </a:rPr>
                <a:t>R</a:t>
              </a:r>
              <a:r>
                <a:rPr lang="en-US" sz="1600" baseline="-25000" dirty="0" smtClean="0">
                  <a:solidFill>
                    <a:srgbClr val="000090"/>
                  </a:solidFill>
                </a:rPr>
                <a:t>ARC</a:t>
              </a:r>
              <a:endParaRPr lang="en-US" sz="1600" baseline="-25000" dirty="0">
                <a:solidFill>
                  <a:srgbClr val="00009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07782" y="4761468"/>
            <a:ext cx="6137618" cy="369332"/>
            <a:chOff x="1295400" y="5040868"/>
            <a:chExt cx="6137618" cy="369332"/>
          </a:xfrm>
        </p:grpSpPr>
        <p:sp>
          <p:nvSpPr>
            <p:cNvPr id="30" name="TextBox 29"/>
            <p:cNvSpPr txBox="1"/>
            <p:nvPr/>
          </p:nvSpPr>
          <p:spPr>
            <a:xfrm>
              <a:off x="1295400" y="5040868"/>
              <a:ext cx="6137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15X COMPRESSION FACTOR</a:t>
              </a:r>
              <a:r>
                <a:rPr lang="en-US" dirty="0">
                  <a:solidFill>
                    <a:srgbClr val="0000FF"/>
                  </a:solidFill>
                </a:rPr>
                <a:t>  </a:t>
              </a:r>
              <a:r>
                <a:rPr lang="en-US" dirty="0" smtClean="0">
                  <a:solidFill>
                    <a:srgbClr val="0000FF"/>
                  </a:solidFill>
                </a:rPr>
                <a:t>      </a:t>
              </a:r>
              <a:r>
                <a:rPr lang="en-US" b="1" dirty="0">
                  <a:solidFill>
                    <a:srgbClr val="0000FF"/>
                  </a:solidFill>
                </a:rPr>
                <a:t>0.5 kA BUNCH PEAK CURRENT </a:t>
              </a:r>
            </a:p>
          </p:txBody>
        </p:sp>
        <p:sp>
          <p:nvSpPr>
            <p:cNvPr id="34" name="Right Arrow 33"/>
            <p:cNvSpPr>
              <a:spLocks/>
            </p:cNvSpPr>
            <p:nvPr/>
          </p:nvSpPr>
          <p:spPr>
            <a:xfrm>
              <a:off x="4094480" y="5181600"/>
              <a:ext cx="274320" cy="137160"/>
            </a:xfrm>
            <a:prstGeom prst="rightArrow">
              <a:avLst/>
            </a:prstGeom>
            <a:solidFill>
              <a:srgbClr val="3BFA2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463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14400" y="288000"/>
            <a:ext cx="7315200" cy="7315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0000FF"/>
                </a:solidFill>
                <a:latin typeface="Book Antiqua"/>
                <a:cs typeface="Book Antiqua"/>
              </a:rPr>
              <a:t>THE FEL  </a:t>
            </a:r>
            <a:endParaRPr lang="en-US" sz="2400" b="1" dirty="0">
              <a:solidFill>
                <a:srgbClr val="0000FF"/>
              </a:solidFill>
              <a:latin typeface="Book Antiqua"/>
              <a:cs typeface="Book Antiqua"/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3962400" y="3048000"/>
            <a:ext cx="3402000" cy="3016211"/>
          </a:xfrm>
          <a:prstGeom prst="rect">
            <a:avLst/>
          </a:prstGeom>
          <a:ln w="6350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00FF"/>
                </a:solidFill>
              </a:rPr>
              <a:t>CONCEPTUAL APPROACH </a:t>
            </a:r>
          </a:p>
          <a:p>
            <a:pPr algn="ctr"/>
            <a:r>
              <a:rPr lang="en-US" sz="1600" b="1" dirty="0" smtClean="0">
                <a:solidFill>
                  <a:srgbClr val="2FC41D"/>
                </a:solidFill>
              </a:rPr>
              <a:t>HELICAL UNDULATOR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</a:rPr>
              <a:t>MAXIMIZE OUTPUT POWER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</a:rPr>
              <a:t>REDUCE GAIN LENGTH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</a:rPr>
              <a:t>ADD TRANSVERSE FOCUSING</a:t>
            </a:r>
          </a:p>
          <a:p>
            <a:endParaRPr lang="en-US" sz="1400" dirty="0" smtClean="0"/>
          </a:p>
          <a:p>
            <a:pPr algn="ctr"/>
            <a:r>
              <a:rPr lang="en-US" sz="1600" b="1" i="1" dirty="0" smtClean="0">
                <a:solidFill>
                  <a:srgbClr val="0000FF"/>
                </a:solidFill>
              </a:rPr>
              <a:t>TECHNICAL APPROACH</a:t>
            </a:r>
          </a:p>
          <a:p>
            <a:pPr algn="ctr"/>
            <a:r>
              <a:rPr lang="en-US" sz="1600" b="1" dirty="0" smtClean="0">
                <a:solidFill>
                  <a:srgbClr val="3BFA24"/>
                </a:solidFill>
              </a:rPr>
              <a:t>PERMANENT MAGNET STRUCTURE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           B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0</a:t>
            </a:r>
            <a:r>
              <a:rPr lang="en-US" sz="1400" dirty="0" smtClean="0">
                <a:solidFill>
                  <a:srgbClr val="FF0000"/>
                </a:solidFill>
              </a:rPr>
              <a:t>=0.86T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          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λ</a:t>
            </a:r>
            <a:r>
              <a:rPr lang="en-US" sz="1400" b="1" baseline="-25000" dirty="0" err="1" smtClean="0">
                <a:solidFill>
                  <a:srgbClr val="FF0000"/>
                </a:solidFill>
              </a:rPr>
              <a:t>U</a:t>
            </a:r>
            <a:r>
              <a:rPr lang="en-US" sz="1400" dirty="0" smtClean="0">
                <a:solidFill>
                  <a:srgbClr val="FF0000"/>
                </a:solidFill>
              </a:rPr>
              <a:t>=20 mm</a:t>
            </a:r>
          </a:p>
          <a:p>
            <a:pPr lvl="1"/>
            <a:r>
              <a:rPr lang="en-US" sz="1400" b="1" dirty="0" smtClean="0">
                <a:solidFill>
                  <a:srgbClr val="FF0000"/>
                </a:solidFill>
              </a:rPr>
              <a:t>L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G</a:t>
            </a:r>
            <a:r>
              <a:rPr lang="en-US" sz="1400" dirty="0" smtClean="0">
                <a:solidFill>
                  <a:srgbClr val="FF0000"/>
                </a:solidFill>
              </a:rPr>
              <a:t>=0.22 m</a:t>
            </a:r>
          </a:p>
          <a:p>
            <a:pPr lvl="1"/>
            <a:r>
              <a:rPr lang="en-US" sz="1400" b="1" dirty="0" err="1" smtClean="0">
                <a:solidFill>
                  <a:srgbClr val="FF0000"/>
                </a:solidFill>
              </a:rPr>
              <a:t>ρ</a:t>
            </a:r>
            <a:r>
              <a:rPr lang="en-US" sz="1400" b="1" baseline="-25000" dirty="0" err="1" smtClean="0">
                <a:solidFill>
                  <a:srgbClr val="FF0000"/>
                </a:solidFill>
              </a:rPr>
              <a:t>FEL</a:t>
            </a:r>
            <a:r>
              <a:rPr lang="en-US" sz="1400" dirty="0" smtClean="0">
                <a:solidFill>
                  <a:srgbClr val="FF0000"/>
                </a:solidFill>
              </a:rPr>
              <a:t>=5.5x10</a:t>
            </a:r>
            <a:r>
              <a:rPr lang="en-US" sz="1400" baseline="30000" dirty="0" smtClean="0">
                <a:solidFill>
                  <a:srgbClr val="FF0000"/>
                </a:solidFill>
              </a:rPr>
              <a:t>-3</a:t>
            </a:r>
          </a:p>
          <a:p>
            <a:pPr lvl="1"/>
            <a:r>
              <a:rPr lang="en-US" sz="1400" b="1" dirty="0" smtClean="0">
                <a:solidFill>
                  <a:srgbClr val="FF0000"/>
                </a:solidFill>
              </a:rPr>
              <a:t>Saturation Length L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U</a:t>
            </a:r>
            <a:r>
              <a:rPr lang="en-US" sz="1400" b="1" dirty="0" smtClean="0">
                <a:solidFill>
                  <a:srgbClr val="FF0000"/>
                </a:solidFill>
              </a:rPr>
              <a:t>~5 m 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PLACIDI - NOCE - Arcidosso 2017</a:t>
            </a:r>
            <a:endParaRPr lang="en-US"/>
          </a:p>
        </p:txBody>
      </p:sp>
      <p:pic>
        <p:nvPicPr>
          <p:cNvPr id="7" name="Picture 6" descr="FEL_1.tiff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20" y="1828800"/>
            <a:ext cx="2672080" cy="256031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E86A-B6CF-064E-8AA3-6552CB36C01D}" type="datetime3">
              <a:rPr lang="en-US" smtClean="0"/>
              <a:t>27 September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3C19-53F9-9F43-AEFF-D461FD7A6EBC}" type="slidenum">
              <a:rPr lang="en-US" smtClean="0"/>
              <a:t>19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177366" y="1130300"/>
            <a:ext cx="4940474" cy="1663700"/>
            <a:chOff x="3177366" y="1130300"/>
            <a:chExt cx="4940474" cy="1663700"/>
          </a:xfrm>
        </p:grpSpPr>
        <p:grpSp>
          <p:nvGrpSpPr>
            <p:cNvPr id="4" name="Group 3"/>
            <p:cNvGrpSpPr/>
            <p:nvPr/>
          </p:nvGrpSpPr>
          <p:grpSpPr>
            <a:xfrm>
              <a:off x="3177366" y="1130300"/>
              <a:ext cx="4940474" cy="1663700"/>
              <a:chOff x="3466926" y="1219200"/>
              <a:chExt cx="4940474" cy="166370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404082" y="1557020"/>
                <a:ext cx="2855998" cy="1325880"/>
                <a:chOff x="4946882" y="2960894"/>
                <a:chExt cx="2855998" cy="1325880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4946882" y="3302542"/>
                  <a:ext cx="1988672" cy="769990"/>
                  <a:chOff x="4946882" y="3309859"/>
                  <a:chExt cx="1988672" cy="769990"/>
                </a:xfrm>
              </p:grpSpPr>
              <p:grpSp>
                <p:nvGrpSpPr>
                  <p:cNvPr id="39" name="Group 38"/>
                  <p:cNvGrpSpPr/>
                  <p:nvPr/>
                </p:nvGrpSpPr>
                <p:grpSpPr>
                  <a:xfrm>
                    <a:off x="4946882" y="3309859"/>
                    <a:ext cx="1988672" cy="607862"/>
                    <a:chOff x="4946882" y="3318326"/>
                    <a:chExt cx="1988672" cy="607862"/>
                  </a:xfrm>
                </p:grpSpPr>
                <p:cxnSp>
                  <p:nvCxnSpPr>
                    <p:cNvPr id="47" name="Straight Connector 46"/>
                    <p:cNvCxnSpPr>
                      <a:cxnSpLocks noChangeAspect="1"/>
                    </p:cNvCxnSpPr>
                    <p:nvPr/>
                  </p:nvCxnSpPr>
                  <p:spPr>
                    <a:xfrm rot="20400000">
                      <a:off x="5141184" y="3426007"/>
                      <a:ext cx="72000" cy="72000"/>
                    </a:xfrm>
                    <a:prstGeom prst="line">
                      <a:avLst/>
                    </a:prstGeom>
                    <a:ln w="22225">
                      <a:solidFill>
                        <a:srgbClr val="FF0000"/>
                      </a:solidFill>
                      <a:prstDash val="dash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8" name="Group 47"/>
                    <p:cNvGrpSpPr/>
                    <p:nvPr/>
                  </p:nvGrpSpPr>
                  <p:grpSpPr>
                    <a:xfrm>
                      <a:off x="4946882" y="3318326"/>
                      <a:ext cx="1988672" cy="607862"/>
                      <a:chOff x="4310800" y="3503598"/>
                      <a:chExt cx="1988672" cy="607862"/>
                    </a:xfrm>
                  </p:grpSpPr>
                  <p:sp>
                    <p:nvSpPr>
                      <p:cNvPr id="54" name="Isosceles Triangle 53"/>
                      <p:cNvSpPr>
                        <a:spLocks noChangeAspect="1"/>
                      </p:cNvSpPr>
                      <p:nvPr/>
                    </p:nvSpPr>
                    <p:spPr>
                      <a:xfrm rot="12000000">
                        <a:off x="4310800" y="3503598"/>
                        <a:ext cx="230400" cy="210240"/>
                      </a:xfrm>
                      <a:prstGeom prst="triangle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sp>
                    <p:nvSpPr>
                      <p:cNvPr id="50" name="Rectangle 49"/>
                      <p:cNvSpPr/>
                      <p:nvPr/>
                    </p:nvSpPr>
                    <p:spPr>
                      <a:xfrm rot="1500000">
                        <a:off x="4499472" y="3985460"/>
                        <a:ext cx="1800000" cy="126000"/>
                      </a:xfrm>
                      <a:prstGeom prst="rect">
                        <a:avLst/>
                      </a:prstGeom>
                      <a:solidFill>
                        <a:srgbClr val="3366FF"/>
                      </a:solidFill>
                      <a:ln w="635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</p:grpSp>
              </p:grpSp>
              <p:grpSp>
                <p:nvGrpSpPr>
                  <p:cNvPr id="40" name="Group 39"/>
                  <p:cNvGrpSpPr/>
                  <p:nvPr/>
                </p:nvGrpSpPr>
                <p:grpSpPr>
                  <a:xfrm rot="12300000">
                    <a:off x="5419016" y="3719849"/>
                    <a:ext cx="1416141" cy="360000"/>
                    <a:chOff x="1333500" y="3508791"/>
                    <a:chExt cx="1416141" cy="360000"/>
                  </a:xfrm>
                </p:grpSpPr>
                <p:sp>
                  <p:nvSpPr>
                    <p:cNvPr id="41" name="Oval 40"/>
                    <p:cNvSpPr>
                      <a:spLocks noChangeAspect="1"/>
                    </p:cNvSpPr>
                    <p:nvPr/>
                  </p:nvSpPr>
                  <p:spPr>
                    <a:xfrm>
                      <a:off x="2187914" y="3644618"/>
                      <a:ext cx="11430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cxnSp>
                  <p:nvCxnSpPr>
                    <p:cNvPr id="42" name="Straight Connector 41"/>
                    <p:cNvCxnSpPr>
                      <a:cxnSpLocks noChangeAspect="1"/>
                    </p:cNvCxnSpPr>
                    <p:nvPr/>
                  </p:nvCxnSpPr>
                  <p:spPr>
                    <a:xfrm rot="18900000">
                      <a:off x="2389641" y="3508791"/>
                      <a:ext cx="360000" cy="360000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  <a:prstDash val="solid"/>
                      <a:tailEnd type="triangle" w="lg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3" name="Oval 42"/>
                    <p:cNvSpPr>
                      <a:spLocks noChangeAspect="1"/>
                    </p:cNvSpPr>
                    <p:nvPr/>
                  </p:nvSpPr>
                  <p:spPr>
                    <a:xfrm>
                      <a:off x="1885950" y="3641260"/>
                      <a:ext cx="11430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1333500" y="3642360"/>
                      <a:ext cx="381000" cy="93980"/>
                      <a:chOff x="1333500" y="3642360"/>
                      <a:chExt cx="381000" cy="93980"/>
                    </a:xfrm>
                  </p:grpSpPr>
                  <p:sp>
                    <p:nvSpPr>
                      <p:cNvPr id="45" name="Oval 4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600200" y="3642360"/>
                        <a:ext cx="114300" cy="9144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sp>
                    <p:nvSpPr>
                      <p:cNvPr id="46" name="Oval 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333500" y="3644900"/>
                        <a:ext cx="114300" cy="9144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</p:grpSp>
              </p:grpSp>
            </p:grpSp>
            <p:grpSp>
              <p:nvGrpSpPr>
                <p:cNvPr id="25" name="Group 24"/>
                <p:cNvGrpSpPr/>
                <p:nvPr/>
              </p:nvGrpSpPr>
              <p:grpSpPr>
                <a:xfrm>
                  <a:off x="6477000" y="2960894"/>
                  <a:ext cx="1325880" cy="1325880"/>
                  <a:chOff x="6494526" y="3183879"/>
                  <a:chExt cx="1325880" cy="1325880"/>
                </a:xfrm>
              </p:grpSpPr>
              <p:sp>
                <p:nvSpPr>
                  <p:cNvPr id="34" name="Arc 33"/>
                  <p:cNvSpPr>
                    <a:spLocks noChangeAspect="1"/>
                  </p:cNvSpPr>
                  <p:nvPr/>
                </p:nvSpPr>
                <p:spPr>
                  <a:xfrm>
                    <a:off x="6494526" y="3183879"/>
                    <a:ext cx="1325880" cy="1325880"/>
                  </a:xfrm>
                  <a:prstGeom prst="arc">
                    <a:avLst>
                      <a:gd name="adj1" fmla="val 750231"/>
                      <a:gd name="adj2" fmla="val 6533165"/>
                    </a:avLst>
                  </a:prstGeom>
                  <a:ln>
                    <a:solidFill>
                      <a:srgbClr val="FF0000"/>
                    </a:solidFill>
                    <a:prstDash val="dash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ight Arrow 34"/>
                  <p:cNvSpPr>
                    <a:spLocks/>
                  </p:cNvSpPr>
                  <p:nvPr/>
                </p:nvSpPr>
                <p:spPr>
                  <a:xfrm rot="8400000">
                    <a:off x="7523596" y="4272010"/>
                    <a:ext cx="126720" cy="165818"/>
                  </a:xfrm>
                  <a:prstGeom prst="rightArrow">
                    <a:avLst/>
                  </a:prstGeom>
                  <a:solidFill>
                    <a:srgbClr val="3366FF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55" name="TextBox 54"/>
              <p:cNvSpPr txBox="1"/>
              <p:nvPr/>
            </p:nvSpPr>
            <p:spPr>
              <a:xfrm>
                <a:off x="8077387" y="2549723"/>
                <a:ext cx="3300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0000"/>
                    </a:solidFill>
                  </a:rPr>
                  <a:t>e- </a:t>
                </a: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 rot="1500000">
                <a:off x="4481716" y="1790927"/>
                <a:ext cx="1240601" cy="0"/>
              </a:xfrm>
              <a:prstGeom prst="line">
                <a:avLst/>
              </a:prstGeom>
              <a:ln w="19050">
                <a:solidFill>
                  <a:srgbClr val="008000"/>
                </a:solidFill>
                <a:prstDash val="lgDash"/>
                <a:headEnd type="triangle" w="lg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3466926" y="1219200"/>
                <a:ext cx="1128108" cy="30777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00FF"/>
                    </a:solidFill>
                  </a:rPr>
                  <a:t>UV radiation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182071" y="1999591"/>
              <a:ext cx="3586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L</a:t>
              </a:r>
              <a:r>
                <a:rPr lang="en-US" sz="1600" baseline="-25000" dirty="0" smtClean="0"/>
                <a:t>U</a:t>
              </a:r>
              <a:endParaRPr lang="en-US" sz="16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58904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651000" y="1752600"/>
            <a:ext cx="5712600" cy="3581400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TRENDS IN H. E. X-RAY BEAM APPLICATIONS</a:t>
            </a:r>
          </a:p>
          <a:p>
            <a:pPr marL="285750" indent="-28575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285750" indent="-285750"/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MOTIVATION</a:t>
            </a:r>
          </a:p>
          <a:p>
            <a:pPr marL="0" indent="0">
              <a:buNone/>
            </a:pPr>
            <a:endParaRPr lang="en-US" sz="2000" b="1" i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285750" indent="-285750"/>
            <a:r>
              <a:rPr lang="en-US"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THE FEL-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ICS SYSTEM</a:t>
            </a:r>
          </a:p>
          <a:p>
            <a:pPr marL="285750" indent="-285750"/>
            <a:endParaRPr lang="en-US" sz="2000" b="1" i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285750" indent="-285750"/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COMPONENTS </a:t>
            </a:r>
          </a:p>
          <a:p>
            <a:pPr marL="285750" indent="-285750"/>
            <a:endParaRPr lang="en-US" sz="2000" b="1" i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285750" indent="-285750"/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PERFORMANCE</a:t>
            </a:r>
          </a:p>
          <a:p>
            <a:pPr marL="285750" indent="-285750"/>
            <a:endParaRPr lang="en-US" sz="2000" b="1" i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285750" indent="-285750"/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OUTLOOK</a:t>
            </a:r>
            <a:endParaRPr lang="en-US" sz="2000" b="1" i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2000" y="288000"/>
            <a:ext cx="7920000" cy="90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0000FF"/>
                </a:solidFill>
                <a:latin typeface="Book Antiqua"/>
                <a:cs typeface="Book Antiqua"/>
              </a:rPr>
              <a:t>OUTLINE</a:t>
            </a:r>
            <a:endParaRPr lang="en-US" sz="2400" b="1" dirty="0">
              <a:solidFill>
                <a:srgbClr val="0000FF"/>
              </a:solidFill>
              <a:latin typeface="Book Antiqua"/>
              <a:cs typeface="Book Antiqu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PLACIDI - NOCE - Arcidosso 2017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C924-C0B0-384D-B318-79FDFAF1EA0A}" type="datetime3">
              <a:rPr lang="en-US" smtClean="0"/>
              <a:t>27 September 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3C19-53F9-9F43-AEFF-D461FD7A6E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2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PLACIDI - NOCE - Arcidosso 2017</a:t>
            </a: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0282" y="728429"/>
            <a:ext cx="7920000" cy="72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0000FF"/>
                </a:solidFill>
                <a:latin typeface="Book Antiqua"/>
                <a:cs typeface="Book Antiqua"/>
              </a:rPr>
              <a:t>THE INTERACTION REGION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E887-6259-F246-89DE-5D6C4961FC4E}" type="datetime3">
              <a:rPr lang="en-US" smtClean="0"/>
              <a:t>27 September 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3C19-53F9-9F43-AEFF-D461FD7A6EBC}" type="slidenum">
              <a:rPr lang="en-US" smtClean="0"/>
              <a:t>20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684354" y="2895020"/>
            <a:ext cx="3088046" cy="3315280"/>
            <a:chOff x="4684354" y="2869164"/>
            <a:chExt cx="3088046" cy="3315280"/>
          </a:xfrm>
        </p:grpSpPr>
        <p:grpSp>
          <p:nvGrpSpPr>
            <p:cNvPr id="19" name="Group 18"/>
            <p:cNvGrpSpPr/>
            <p:nvPr/>
          </p:nvGrpSpPr>
          <p:grpSpPr>
            <a:xfrm>
              <a:off x="4684354" y="2869164"/>
              <a:ext cx="860400" cy="860400"/>
              <a:chOff x="4701916" y="2869164"/>
              <a:chExt cx="860400" cy="860400"/>
            </a:xfrm>
          </p:grpSpPr>
          <p:sp>
            <p:nvSpPr>
              <p:cNvPr id="54" name="Arc 53"/>
              <p:cNvSpPr>
                <a:spLocks noChangeAspect="1"/>
              </p:cNvSpPr>
              <p:nvPr/>
            </p:nvSpPr>
            <p:spPr>
              <a:xfrm rot="3240000">
                <a:off x="4701916" y="2869164"/>
                <a:ext cx="860400" cy="860400"/>
              </a:xfrm>
              <a:prstGeom prst="arc">
                <a:avLst>
                  <a:gd name="adj1" fmla="val 17013584"/>
                  <a:gd name="adj2" fmla="val 20766888"/>
                </a:avLst>
              </a:prstGeom>
              <a:ln w="952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216576" y="3091815"/>
                <a:ext cx="3030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Times New Roman"/>
                    <a:cs typeface="Times New Roman"/>
                  </a:rPr>
                  <a:t>φ</a:t>
                </a:r>
                <a:endParaRPr lang="en-US" sz="1600" dirty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5151170" y="5445780"/>
              <a:ext cx="262123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FF"/>
                  </a:solidFill>
                </a:rPr>
                <a:t>Lower angle ϕ</a:t>
              </a:r>
              <a:r>
                <a:rPr lang="en-US" sz="1400" dirty="0" smtClean="0">
                  <a:solidFill>
                    <a:srgbClr val="0000FF"/>
                  </a:solidFill>
                </a:rPr>
                <a:t> increases</a:t>
              </a:r>
              <a:r>
                <a:rPr lang="en-US" sz="1400" dirty="0">
                  <a:solidFill>
                    <a:srgbClr val="0000FF"/>
                  </a:solidFill>
                </a:rPr>
                <a:t> </a:t>
              </a:r>
              <a:r>
                <a:rPr lang="en-US" sz="1400" dirty="0" smtClean="0">
                  <a:solidFill>
                    <a:srgbClr val="0000FF"/>
                  </a:solidFill>
                </a:rPr>
                <a:t>both </a:t>
              </a:r>
            </a:p>
            <a:p>
              <a:r>
                <a:rPr lang="en-US" sz="1400" b="1" dirty="0" smtClean="0">
                  <a:solidFill>
                    <a:srgbClr val="0000FF"/>
                  </a:solidFill>
                </a:rPr>
                <a:t>Luminosity</a:t>
              </a:r>
              <a:r>
                <a:rPr lang="en-US" sz="1400" dirty="0" smtClean="0">
                  <a:solidFill>
                    <a:srgbClr val="0000FF"/>
                  </a:solidFill>
                </a:rPr>
                <a:t> and </a:t>
              </a:r>
              <a:r>
                <a:rPr lang="en-US" sz="1400" b="1" dirty="0" smtClean="0">
                  <a:solidFill>
                    <a:srgbClr val="0000FF"/>
                  </a:solidFill>
                </a:rPr>
                <a:t>System footprint</a:t>
              </a:r>
            </a:p>
            <a:p>
              <a:r>
                <a:rPr lang="en-US" sz="1400" dirty="0" smtClean="0">
                  <a:solidFill>
                    <a:srgbClr val="0000FF"/>
                  </a:solidFill>
                </a:rPr>
                <a:t>for given </a:t>
              </a:r>
              <a:r>
                <a:rPr lang="en-US" sz="1400" b="1" dirty="0" smtClean="0">
                  <a:solidFill>
                    <a:srgbClr val="0000FF"/>
                  </a:solidFill>
                </a:rPr>
                <a:t>Arc radius </a:t>
              </a:r>
              <a:endParaRPr lang="en-US" sz="14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863916" y="2402085"/>
            <a:ext cx="4314884" cy="3135115"/>
            <a:chOff x="3898948" y="1371946"/>
            <a:chExt cx="4314884" cy="3135115"/>
          </a:xfrm>
        </p:grpSpPr>
        <p:graphicFrame>
          <p:nvGraphicFramePr>
            <p:cNvPr id="56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3356944"/>
                </p:ext>
              </p:extLst>
            </p:nvPr>
          </p:nvGraphicFramePr>
          <p:xfrm>
            <a:off x="5224462" y="4156223"/>
            <a:ext cx="2332038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108" name="Equation" r:id="rId4" imgW="1943100" imgH="292100" progId="Equation.3">
                    <p:embed/>
                  </p:oleObj>
                </mc:Choice>
                <mc:Fallback>
                  <p:oleObj name="Equation" r:id="rId4" imgW="1943100" imgH="292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224462" y="4156223"/>
                          <a:ext cx="2332038" cy="3508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1" name="Straight Connector 60"/>
            <p:cNvCxnSpPr>
              <a:cxnSpLocks noChangeAspect="1"/>
            </p:cNvCxnSpPr>
            <p:nvPr/>
          </p:nvCxnSpPr>
          <p:spPr>
            <a:xfrm rot="5400000">
              <a:off x="5060950" y="1875556"/>
              <a:ext cx="459805" cy="459805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4978442" y="1598767"/>
              <a:ext cx="105227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UV focusing</a:t>
              </a:r>
            </a:p>
          </p:txBody>
        </p:sp>
        <p:sp>
          <p:nvSpPr>
            <p:cNvPr id="63" name="Rectangle 62"/>
            <p:cNvSpPr>
              <a:spLocks noChangeAspect="1"/>
            </p:cNvSpPr>
            <p:nvPr/>
          </p:nvSpPr>
          <p:spPr>
            <a:xfrm rot="1500000">
              <a:off x="4882027" y="2316770"/>
              <a:ext cx="201600" cy="86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898948" y="1371946"/>
              <a:ext cx="9778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e- </a:t>
              </a:r>
              <a:r>
                <a:rPr lang="en-US" sz="1400" dirty="0" smtClean="0"/>
                <a:t>focusing</a:t>
              </a:r>
            </a:p>
          </p:txBody>
        </p:sp>
        <p:sp>
          <p:nvSpPr>
            <p:cNvPr id="68" name="Rectangle 67"/>
            <p:cNvSpPr>
              <a:spLocks/>
            </p:cNvSpPr>
            <p:nvPr/>
          </p:nvSpPr>
          <p:spPr>
            <a:xfrm>
              <a:off x="4120114" y="2053468"/>
              <a:ext cx="156473" cy="108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>
              <a:cxnSpLocks noChangeAspect="1"/>
            </p:cNvCxnSpPr>
            <p:nvPr/>
          </p:nvCxnSpPr>
          <p:spPr>
            <a:xfrm rot="4320000">
              <a:off x="4099209" y="1691648"/>
              <a:ext cx="306000" cy="306000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4724400" y="3775223"/>
              <a:ext cx="3489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e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- </a:t>
              </a:r>
              <a:r>
                <a:rPr lang="en-US" sz="1400" dirty="0" smtClean="0">
                  <a:solidFill>
                    <a:srgbClr val="0000FF"/>
                  </a:solidFill>
                </a:rPr>
                <a:t>and</a:t>
              </a:r>
              <a:r>
                <a:rPr lang="en-US" sz="1400" dirty="0" smtClean="0"/>
                <a:t> </a:t>
              </a:r>
              <a:r>
                <a:rPr lang="en-US" sz="1400" b="1" dirty="0" smtClean="0">
                  <a:solidFill>
                    <a:srgbClr val="3BFA24"/>
                  </a:solidFill>
                </a:rPr>
                <a:t>UV</a:t>
              </a:r>
              <a:r>
                <a:rPr lang="en-US" sz="1400" dirty="0" smtClean="0"/>
                <a:t> </a:t>
              </a:r>
              <a:r>
                <a:rPr lang="en-US" sz="1400" dirty="0" smtClean="0">
                  <a:solidFill>
                    <a:srgbClr val="0000FF"/>
                  </a:solidFill>
                </a:rPr>
                <a:t>focusing optimize </a:t>
              </a:r>
              <a:r>
                <a:rPr lang="en-US" sz="1400" b="1" dirty="0" smtClean="0">
                  <a:solidFill>
                    <a:srgbClr val="0000FF"/>
                  </a:solidFill>
                </a:rPr>
                <a:t>Interaction Area</a:t>
              </a:r>
              <a:endParaRPr lang="en-US" sz="14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55470" y="2089150"/>
            <a:ext cx="8234798" cy="2421929"/>
            <a:chOff x="455470" y="1921471"/>
            <a:chExt cx="8234798" cy="2421929"/>
          </a:xfrm>
        </p:grpSpPr>
        <p:grpSp>
          <p:nvGrpSpPr>
            <p:cNvPr id="31" name="Group 30"/>
            <p:cNvGrpSpPr/>
            <p:nvPr/>
          </p:nvGrpSpPr>
          <p:grpSpPr>
            <a:xfrm>
              <a:off x="455470" y="1921471"/>
              <a:ext cx="7621730" cy="2335549"/>
              <a:chOff x="355600" y="1278278"/>
              <a:chExt cx="7621730" cy="2335549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355600" y="1278278"/>
                <a:ext cx="7621730" cy="2335549"/>
                <a:chOff x="355600" y="1224155"/>
                <a:chExt cx="7621730" cy="2335549"/>
              </a:xfrm>
            </p:grpSpPr>
            <p:cxnSp>
              <p:nvCxnSpPr>
                <p:cNvPr id="64" name="Straight Connector 63"/>
                <p:cNvCxnSpPr>
                  <a:cxnSpLocks noChangeAspect="1"/>
                </p:cNvCxnSpPr>
                <p:nvPr/>
              </p:nvCxnSpPr>
              <p:spPr>
                <a:xfrm rot="18900000">
                  <a:off x="4432734" y="1224155"/>
                  <a:ext cx="2103120" cy="2103120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6" name="Group 25"/>
                <p:cNvGrpSpPr/>
                <p:nvPr/>
              </p:nvGrpSpPr>
              <p:grpSpPr>
                <a:xfrm>
                  <a:off x="355600" y="1241277"/>
                  <a:ext cx="7621730" cy="2318427"/>
                  <a:chOff x="355600" y="990600"/>
                  <a:chExt cx="7621730" cy="2318427"/>
                </a:xfrm>
              </p:grpSpPr>
              <p:grpSp>
                <p:nvGrpSpPr>
                  <p:cNvPr id="87" name="Group 86"/>
                  <p:cNvGrpSpPr/>
                  <p:nvPr/>
                </p:nvGrpSpPr>
                <p:grpSpPr>
                  <a:xfrm>
                    <a:off x="355600" y="2785807"/>
                    <a:ext cx="4798306" cy="523220"/>
                    <a:chOff x="203200" y="3777219"/>
                    <a:chExt cx="4798306" cy="523220"/>
                  </a:xfrm>
                </p:grpSpPr>
                <p:sp>
                  <p:nvSpPr>
                    <p:cNvPr id="79" name="Oval 78"/>
                    <p:cNvSpPr>
                      <a:spLocks noChangeAspect="1"/>
                    </p:cNvSpPr>
                    <p:nvPr/>
                  </p:nvSpPr>
                  <p:spPr>
                    <a:xfrm rot="10800000">
                      <a:off x="203200" y="3904199"/>
                      <a:ext cx="114300" cy="91440"/>
                    </a:xfrm>
                    <a:prstGeom prst="ellipse">
                      <a:avLst/>
                    </a:prstGeom>
                    <a:solidFill>
                      <a:srgbClr val="3BFA24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84" name="TextBox 83"/>
                    <p:cNvSpPr txBox="1"/>
                    <p:nvPr/>
                  </p:nvSpPr>
                  <p:spPr>
                    <a:xfrm>
                      <a:off x="381000" y="3777219"/>
                      <a:ext cx="46205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400" b="1" i="1" dirty="0" err="1" smtClean="0"/>
                        <a:t>N</a:t>
                      </a:r>
                      <a:r>
                        <a:rPr lang="en-US" sz="1400" b="1" i="1" baseline="-25000" dirty="0" err="1" smtClean="0"/>
                        <a:t>loop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leading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e- </a:t>
                      </a:r>
                      <a:r>
                        <a:rPr lang="en-US" sz="1400" b="1" dirty="0">
                          <a:solidFill>
                            <a:srgbClr val="0000FF"/>
                          </a:solidFill>
                        </a:rPr>
                        <a:t>bunches in each train produce UV </a:t>
                      </a:r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radiation 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          without contributing </a:t>
                      </a:r>
                      <a:r>
                        <a:rPr lang="en-US" sz="1400" b="1" dirty="0">
                          <a:solidFill>
                            <a:srgbClr val="0000FF"/>
                          </a:solidFill>
                        </a:rPr>
                        <a:t>to </a:t>
                      </a:r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the ICS process 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p:txBody>
                </p:sp>
              </p:grp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381000" y="990600"/>
                    <a:ext cx="7596330" cy="2238552"/>
                    <a:chOff x="304800" y="1546077"/>
                    <a:chExt cx="7596330" cy="2238552"/>
                  </a:xfrm>
                </p:grpSpPr>
                <p:grpSp>
                  <p:nvGrpSpPr>
                    <p:cNvPr id="8" name="Group 7"/>
                    <p:cNvGrpSpPr/>
                    <p:nvPr/>
                  </p:nvGrpSpPr>
                  <p:grpSpPr>
                    <a:xfrm>
                      <a:off x="304800" y="1546077"/>
                      <a:ext cx="7596330" cy="2238552"/>
                      <a:chOff x="438600" y="1546077"/>
                      <a:chExt cx="7596330" cy="2238552"/>
                    </a:xfrm>
                  </p:grpSpPr>
                  <p:sp>
                    <p:nvSpPr>
                      <p:cNvPr id="24" name="Rectangle 23"/>
                      <p:cNvSpPr/>
                      <p:nvPr/>
                    </p:nvSpPr>
                    <p:spPr>
                      <a:xfrm>
                        <a:off x="438600" y="2507317"/>
                        <a:ext cx="3600000" cy="144000"/>
                      </a:xfrm>
                      <a:prstGeom prst="rect">
                        <a:avLst/>
                      </a:prstGeom>
                      <a:solidFill>
                        <a:srgbClr val="B88FEA"/>
                      </a:solidFill>
                      <a:ln w="635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 dirty="0"/>
                      </a:p>
                    </p:txBody>
                  </p:sp>
                  <p:sp>
                    <p:nvSpPr>
                      <p:cNvPr id="58" name="Rectangle 57"/>
                      <p:cNvSpPr/>
                      <p:nvPr/>
                    </p:nvSpPr>
                    <p:spPr>
                      <a:xfrm rot="1500000">
                        <a:off x="5136602" y="3296638"/>
                        <a:ext cx="1800000" cy="126000"/>
                      </a:xfrm>
                      <a:prstGeom prst="rect">
                        <a:avLst/>
                      </a:prstGeom>
                      <a:solidFill>
                        <a:srgbClr val="3366FF"/>
                      </a:solidFill>
                      <a:ln w="635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cxnSp>
                    <p:nvCxnSpPr>
                      <p:cNvPr id="13" name="Straight Connector 12"/>
                      <p:cNvCxnSpPr/>
                      <p:nvPr/>
                    </p:nvCxnSpPr>
                    <p:spPr>
                      <a:xfrm rot="1500000">
                        <a:off x="3658466" y="2640571"/>
                        <a:ext cx="1651240" cy="0"/>
                      </a:xfrm>
                      <a:prstGeom prst="line">
                        <a:avLst/>
                      </a:prstGeom>
                      <a:ln w="19050">
                        <a:solidFill>
                          <a:srgbClr val="008000"/>
                        </a:solidFill>
                        <a:prstDash val="lgDash"/>
                        <a:headEnd type="triangle" w="lg" len="med"/>
                        <a:tailEnd type="none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6" name="TextBox 15"/>
                      <p:cNvSpPr txBox="1"/>
                      <p:nvPr/>
                    </p:nvSpPr>
                    <p:spPr>
                      <a:xfrm>
                        <a:off x="2400300" y="1546077"/>
                        <a:ext cx="1274708" cy="73866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400" b="1" dirty="0" smtClean="0">
                            <a:solidFill>
                              <a:srgbClr val="0000FF"/>
                            </a:solidFill>
                          </a:rPr>
                          <a:t>   UV radiation</a:t>
                        </a:r>
                      </a:p>
                      <a:p>
                        <a:r>
                          <a:rPr lang="en-US" sz="1400" b="1" dirty="0" smtClean="0">
                            <a:solidFill>
                              <a:srgbClr val="0000FF"/>
                            </a:solidFill>
                          </a:rPr>
                          <a:t>k</a:t>
                        </a:r>
                        <a:r>
                          <a:rPr lang="en-US" sz="1400" b="1" baseline="-25000" dirty="0" smtClean="0">
                            <a:solidFill>
                              <a:srgbClr val="0000FF"/>
                            </a:solidFill>
                          </a:rPr>
                          <a:t>UV</a:t>
                        </a:r>
                        <a:r>
                          <a:rPr lang="en-US" sz="1400" b="1" dirty="0" smtClean="0">
                            <a:solidFill>
                              <a:srgbClr val="0000FF"/>
                            </a:solidFill>
                          </a:rPr>
                          <a:t>~100 kHz</a:t>
                        </a:r>
                      </a:p>
                      <a:p>
                        <a:r>
                          <a:rPr lang="en-US" sz="1400" b="1" dirty="0" smtClean="0">
                            <a:solidFill>
                              <a:srgbClr val="0000FF"/>
                            </a:solidFill>
                          </a:rPr>
                          <a:t>τ</a:t>
                        </a:r>
                        <a:r>
                          <a:rPr lang="en-US" sz="1400" b="1" baseline="-25000" dirty="0" smtClean="0">
                            <a:solidFill>
                              <a:srgbClr val="0000FF"/>
                            </a:solidFill>
                          </a:rPr>
                          <a:t>UV</a:t>
                        </a:r>
                        <a:r>
                          <a:rPr lang="en-US" sz="1400" b="1" dirty="0" smtClean="0">
                            <a:solidFill>
                              <a:srgbClr val="0000FF"/>
                            </a:solidFill>
                          </a:rPr>
                          <a:t>=0.16 ps</a:t>
                        </a:r>
                      </a:p>
                    </p:txBody>
                  </p:sp>
                  <p:sp>
                    <p:nvSpPr>
                      <p:cNvPr id="32" name="Oval 3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5966830" y="2533815"/>
                        <a:ext cx="114300" cy="91440"/>
                      </a:xfrm>
                      <a:prstGeom prst="ellipse">
                        <a:avLst/>
                      </a:prstGeom>
                      <a:solidFill>
                        <a:srgbClr val="3BFA24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sp>
                    <p:nvSpPr>
                      <p:cNvPr id="51" name="Oval 50"/>
                      <p:cNvSpPr>
                        <a:spLocks noChangeAspect="1"/>
                      </p:cNvSpPr>
                      <p:nvPr/>
                    </p:nvSpPr>
                    <p:spPr>
                      <a:xfrm rot="12300000">
                        <a:off x="6044298" y="3332423"/>
                        <a:ext cx="114300" cy="91440"/>
                      </a:xfrm>
                      <a:prstGeom prst="ellipse">
                        <a:avLst/>
                      </a:prstGeom>
                      <a:solidFill>
                        <a:srgbClr val="3BFA24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sp>
                    <p:nvSpPr>
                      <p:cNvPr id="65" name="Arc 6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439502" y="2579284"/>
                        <a:ext cx="1205345" cy="1205345"/>
                      </a:xfrm>
                      <a:prstGeom prst="arc">
                        <a:avLst>
                          <a:gd name="adj1" fmla="val 16200000"/>
                          <a:gd name="adj2" fmla="val 6533165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" name="TextBox 85"/>
                      <p:cNvSpPr txBox="1"/>
                      <p:nvPr/>
                    </p:nvSpPr>
                    <p:spPr>
                      <a:xfrm>
                        <a:off x="7705969" y="2895600"/>
                        <a:ext cx="328961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400" b="1" dirty="0">
                            <a:solidFill>
                              <a:srgbClr val="FF0000"/>
                            </a:solidFill>
                          </a:rPr>
                          <a:t>e</a:t>
                        </a:r>
                        <a:r>
                          <a:rPr lang="en-US" sz="1400" b="1" dirty="0" smtClean="0">
                            <a:solidFill>
                              <a:srgbClr val="FF0000"/>
                            </a:solidFill>
                          </a:rPr>
                          <a:t>-</a:t>
                        </a:r>
                        <a:endParaRPr lang="en-US" sz="1400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59" name="Oval 5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911600" y="2530176"/>
                        <a:ext cx="114300" cy="91440"/>
                      </a:xfrm>
                      <a:prstGeom prst="ellipse">
                        <a:avLst/>
                      </a:prstGeom>
                      <a:solidFill>
                        <a:srgbClr val="3BFA24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sp>
                    <p:nvSpPr>
                      <p:cNvPr id="69" name="Right Arrow 68"/>
                      <p:cNvSpPr>
                        <a:spLocks/>
                      </p:cNvSpPr>
                      <p:nvPr/>
                    </p:nvSpPr>
                    <p:spPr>
                      <a:xfrm rot="4320000">
                        <a:off x="7552551" y="2900832"/>
                        <a:ext cx="126720" cy="165818"/>
                      </a:xfrm>
                      <a:prstGeom prst="rightArrow">
                        <a:avLst/>
                      </a:prstGeom>
                      <a:solidFill>
                        <a:srgbClr val="3BFA24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97" name="Oval 9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950739" y="2534508"/>
                        <a:ext cx="114300" cy="91440"/>
                      </a:xfrm>
                      <a:prstGeom prst="ellipse">
                        <a:avLst/>
                      </a:prstGeom>
                      <a:solidFill>
                        <a:srgbClr val="3BFA24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sp>
                    <p:nvSpPr>
                      <p:cNvPr id="99" name="Oval 9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919330" y="2531534"/>
                        <a:ext cx="114300" cy="91440"/>
                      </a:xfrm>
                      <a:prstGeom prst="ellipse">
                        <a:avLst/>
                      </a:prstGeom>
                      <a:solidFill>
                        <a:srgbClr val="3BFA24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sp>
                    <p:nvSpPr>
                      <p:cNvPr id="100" name="Right Arrow 99"/>
                      <p:cNvSpPr>
                        <a:spLocks/>
                      </p:cNvSpPr>
                      <p:nvPr/>
                    </p:nvSpPr>
                    <p:spPr>
                      <a:xfrm rot="21480000">
                        <a:off x="6501942" y="2491361"/>
                        <a:ext cx="126720" cy="165818"/>
                      </a:xfrm>
                      <a:prstGeom prst="rightArrow">
                        <a:avLst/>
                      </a:prstGeom>
                      <a:solidFill>
                        <a:srgbClr val="3BFA24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sp>
                  <p:nvSpPr>
                    <p:cNvPr id="53" name="Oval 52"/>
                    <p:cNvSpPr>
                      <a:spLocks noChangeAspect="1"/>
                    </p:cNvSpPr>
                    <p:nvPr/>
                  </p:nvSpPr>
                  <p:spPr>
                    <a:xfrm rot="16200000">
                      <a:off x="7443470" y="3161465"/>
                      <a:ext cx="114300" cy="91440"/>
                    </a:xfrm>
                    <a:prstGeom prst="ellipse">
                      <a:avLst/>
                    </a:prstGeom>
                    <a:solidFill>
                      <a:srgbClr val="3BFA24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</p:grpSp>
            </p:grpSp>
          </p:grpSp>
          <p:sp>
            <p:nvSpPr>
              <p:cNvPr id="80" name="Oval 79"/>
              <p:cNvSpPr>
                <a:spLocks noChangeAspect="1"/>
              </p:cNvSpPr>
              <p:nvPr/>
            </p:nvSpPr>
            <p:spPr>
              <a:xfrm rot="10680000">
                <a:off x="6966794" y="3469067"/>
                <a:ext cx="114300" cy="91440"/>
              </a:xfrm>
              <a:prstGeom prst="ellipse">
                <a:avLst/>
              </a:prstGeom>
              <a:solidFill>
                <a:srgbClr val="3BFA24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7543800" y="3820180"/>
              <a:ext cx="11464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Compressing </a:t>
              </a:r>
            </a:p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Arc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-2743874" y="2044420"/>
            <a:ext cx="16037163" cy="4203980"/>
            <a:chOff x="-2743874" y="1471132"/>
            <a:chExt cx="16037163" cy="4203980"/>
          </a:xfrm>
        </p:grpSpPr>
        <p:grpSp>
          <p:nvGrpSpPr>
            <p:cNvPr id="35" name="Group 34"/>
            <p:cNvGrpSpPr/>
            <p:nvPr/>
          </p:nvGrpSpPr>
          <p:grpSpPr>
            <a:xfrm>
              <a:off x="1324309" y="4572000"/>
              <a:ext cx="1766888" cy="1103112"/>
              <a:chOff x="990600" y="4230888"/>
              <a:chExt cx="1766888" cy="1103112"/>
            </a:xfrm>
          </p:grpSpPr>
          <p:graphicFrame>
            <p:nvGraphicFramePr>
              <p:cNvPr id="44" name="Object 4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57807504"/>
                  </p:ext>
                </p:extLst>
              </p:nvPr>
            </p:nvGraphicFramePr>
            <p:xfrm>
              <a:off x="990600" y="4525962"/>
              <a:ext cx="1766888" cy="8080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8109" name="Equation" r:id="rId6" imgW="1473200" imgH="673100" progId="Equation.3">
                      <p:embed/>
                    </p:oleObj>
                  </mc:Choice>
                  <mc:Fallback>
                    <p:oleObj name="Equation" r:id="rId6" imgW="1473200" imgH="6731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990600" y="4525962"/>
                            <a:ext cx="1766888" cy="8080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4" name="TextBox 33"/>
              <p:cNvSpPr txBox="1"/>
              <p:nvPr/>
            </p:nvSpPr>
            <p:spPr>
              <a:xfrm>
                <a:off x="1219200" y="4230888"/>
                <a:ext cx="14427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 smtClean="0">
                    <a:solidFill>
                      <a:srgbClr val="FF0000"/>
                    </a:solidFill>
                  </a:rPr>
                  <a:t>ICS LUMINOSITY</a:t>
                </a:r>
                <a:endParaRPr lang="en-US" sz="1400" b="1" i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42900" y="1471132"/>
              <a:ext cx="8676935" cy="2933980"/>
              <a:chOff x="314665" y="1276397"/>
              <a:chExt cx="8676935" cy="293398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314665" y="1276397"/>
                <a:ext cx="8676935" cy="2933980"/>
                <a:chOff x="314665" y="1431774"/>
                <a:chExt cx="8676935" cy="2933980"/>
              </a:xfrm>
            </p:grpSpPr>
            <p:cxnSp>
              <p:nvCxnSpPr>
                <p:cNvPr id="11" name="Straight Connector 10"/>
                <p:cNvCxnSpPr>
                  <a:cxnSpLocks noChangeAspect="1"/>
                </p:cNvCxnSpPr>
                <p:nvPr/>
              </p:nvCxnSpPr>
              <p:spPr>
                <a:xfrm rot="18120000">
                  <a:off x="5048552" y="780767"/>
                  <a:ext cx="2182785" cy="3484800"/>
                </a:xfrm>
                <a:prstGeom prst="line">
                  <a:avLst/>
                </a:prstGeom>
                <a:ln w="31750">
                  <a:solidFill>
                    <a:srgbClr val="0000FF"/>
                  </a:solidFill>
                  <a:prstDash val="dash"/>
                  <a:tailEnd type="triangle" w="lg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TextBox 14"/>
                <p:cNvSpPr txBox="1"/>
                <p:nvPr/>
              </p:nvSpPr>
              <p:spPr>
                <a:xfrm>
                  <a:off x="4251071" y="2152656"/>
                  <a:ext cx="37172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 smtClean="0">
                      <a:solidFill>
                        <a:srgbClr val="0000FF"/>
                      </a:solidFill>
                    </a:rPr>
                    <a:t>IP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6947451" y="1699736"/>
                  <a:ext cx="2044149" cy="738664"/>
                </a:xfrm>
                <a:prstGeom prst="rect">
                  <a:avLst/>
                </a:prstGeom>
                <a:solidFill>
                  <a:srgbClr val="CCFFCC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rgbClr val="0000FF"/>
                      </a:solidFill>
                    </a:rPr>
                    <a:t>High</a:t>
                  </a:r>
                  <a:r>
                    <a:rPr lang="en-US" sz="1400" b="1" dirty="0">
                      <a:solidFill>
                        <a:srgbClr val="0000FF"/>
                      </a:solidFill>
                    </a:rPr>
                    <a:t>-energy gamma </a:t>
                  </a:r>
                  <a:r>
                    <a:rPr lang="en-US" sz="1400" b="1" dirty="0" smtClean="0">
                      <a:solidFill>
                        <a:srgbClr val="0000FF"/>
                      </a:solidFill>
                    </a:rPr>
                    <a:t>rays</a:t>
                  </a:r>
                  <a:endParaRPr lang="en-US" sz="1400" dirty="0">
                    <a:solidFill>
                      <a:srgbClr val="0000FF"/>
                    </a:solidFill>
                  </a:endParaRPr>
                </a:p>
                <a:p>
                  <a:r>
                    <a:rPr lang="en-US" sz="1400" b="1" dirty="0" smtClean="0">
                      <a:solidFill>
                        <a:srgbClr val="0000FF"/>
                      </a:solidFill>
                    </a:rPr>
                    <a:t>k</a:t>
                  </a:r>
                  <a:r>
                    <a:rPr lang="en-US" sz="1400" b="1" baseline="-25000" dirty="0" smtClean="0">
                      <a:solidFill>
                        <a:srgbClr val="0000FF"/>
                      </a:solidFill>
                    </a:rPr>
                    <a:t>ICS</a:t>
                  </a:r>
                  <a:r>
                    <a:rPr lang="en-US" sz="1400" b="1" dirty="0" smtClean="0">
                      <a:solidFill>
                        <a:srgbClr val="0000FF"/>
                      </a:solidFill>
                    </a:rPr>
                    <a:t>=90 kHz</a:t>
                  </a:r>
                </a:p>
                <a:p>
                  <a:r>
                    <a:rPr lang="en-US" sz="1400" b="1" dirty="0" smtClean="0">
                      <a:solidFill>
                        <a:srgbClr val="0000FF"/>
                      </a:solidFill>
                    </a:rPr>
                    <a:t>τ</a:t>
                  </a:r>
                  <a:r>
                    <a:rPr lang="en-US" sz="1400" b="1" baseline="-25000" dirty="0" smtClean="0">
                      <a:solidFill>
                        <a:srgbClr val="0000FF"/>
                      </a:solidFill>
                    </a:rPr>
                    <a:t>ICS</a:t>
                  </a:r>
                  <a:r>
                    <a:rPr lang="en-US" sz="1400" b="1" dirty="0" smtClean="0">
                      <a:solidFill>
                        <a:srgbClr val="0000FF"/>
                      </a:solidFill>
                    </a:rPr>
                    <a:t>~ τ</a:t>
                  </a:r>
                  <a:r>
                    <a:rPr lang="en-US" sz="1400" b="1" baseline="-25000" dirty="0" smtClean="0">
                      <a:solidFill>
                        <a:srgbClr val="0000FF"/>
                      </a:solidFill>
                    </a:rPr>
                    <a:t>e</a:t>
                  </a:r>
                  <a:r>
                    <a:rPr lang="en-US" sz="1400" b="1" dirty="0" smtClean="0">
                      <a:solidFill>
                        <a:srgbClr val="0000FF"/>
                      </a:solidFill>
                    </a:rPr>
                    <a:t>=2.5 ps</a:t>
                  </a:r>
                </a:p>
              </p:txBody>
            </p:sp>
            <p:grpSp>
              <p:nvGrpSpPr>
                <p:cNvPr id="93" name="Group 92"/>
                <p:cNvGrpSpPr/>
                <p:nvPr/>
              </p:nvGrpSpPr>
              <p:grpSpPr>
                <a:xfrm>
                  <a:off x="314665" y="4057977"/>
                  <a:ext cx="3604510" cy="307777"/>
                  <a:chOff x="262051" y="4584528"/>
                  <a:chExt cx="3604510" cy="307777"/>
                </a:xfrm>
              </p:grpSpPr>
              <p:sp>
                <p:nvSpPr>
                  <p:cNvPr id="91" name="Oval 90"/>
                  <p:cNvSpPr>
                    <a:spLocks noChangeAspect="1"/>
                  </p:cNvSpPr>
                  <p:nvPr/>
                </p:nvSpPr>
                <p:spPr>
                  <a:xfrm>
                    <a:off x="262051" y="4724665"/>
                    <a:ext cx="114300" cy="9144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92" name="TextBox 91"/>
                  <p:cNvSpPr txBox="1"/>
                  <p:nvPr/>
                </p:nvSpPr>
                <p:spPr>
                  <a:xfrm>
                    <a:off x="431800" y="4584528"/>
                    <a:ext cx="343476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i="1" dirty="0" smtClean="0"/>
                      <a:t>k</a:t>
                    </a:r>
                    <a:r>
                      <a:rPr lang="en-US" sz="1400" b="1" i="1" baseline="-25000" dirty="0" smtClean="0"/>
                      <a:t>bx</a:t>
                    </a:r>
                    <a:r>
                      <a:rPr lang="en-US" sz="1400" dirty="0" smtClean="0"/>
                      <a:t> </a:t>
                    </a:r>
                    <a:r>
                      <a:rPr lang="en-US" sz="1400" b="1" dirty="0" smtClean="0">
                        <a:solidFill>
                          <a:srgbClr val="FF0000"/>
                        </a:solidFill>
                      </a:rPr>
                      <a:t>trailing bunches are then involved in ICS</a:t>
                    </a:r>
                    <a:endParaRPr lang="en-US" sz="14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sp>
            <p:nvSpPr>
              <p:cNvPr id="77" name="7-Point Star 76"/>
              <p:cNvSpPr>
                <a:spLocks noChangeAspect="1"/>
              </p:cNvSpPr>
              <p:nvPr/>
            </p:nvSpPr>
            <p:spPr>
              <a:xfrm>
                <a:off x="4290179" y="2269063"/>
                <a:ext cx="182880" cy="182880"/>
              </a:xfrm>
              <a:prstGeom prst="star7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1" name="Oval 80"/>
              <p:cNvSpPr>
                <a:spLocks noChangeAspect="1"/>
              </p:cNvSpPr>
              <p:nvPr/>
            </p:nvSpPr>
            <p:spPr>
              <a:xfrm>
                <a:off x="2173514" y="2329486"/>
                <a:ext cx="114300" cy="91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2" name="Oval 81"/>
              <p:cNvSpPr>
                <a:spLocks noChangeAspect="1"/>
              </p:cNvSpPr>
              <p:nvPr/>
            </p:nvSpPr>
            <p:spPr>
              <a:xfrm>
                <a:off x="1259114" y="2327317"/>
                <a:ext cx="114300" cy="91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" name="Sun 1"/>
              <p:cNvSpPr>
                <a:spLocks noChangeAspect="1"/>
              </p:cNvSpPr>
              <p:nvPr/>
            </p:nvSpPr>
            <p:spPr>
              <a:xfrm>
                <a:off x="3079750" y="2303768"/>
                <a:ext cx="137160" cy="137160"/>
              </a:xfrm>
              <a:prstGeom prst="sun">
                <a:avLst/>
              </a:prstGeom>
              <a:solidFill>
                <a:srgbClr val="FF0000">
                  <a:alpha val="72000"/>
                </a:srgbClr>
              </a:solidFill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Sun 56"/>
              <p:cNvSpPr>
                <a:spLocks noChangeAspect="1"/>
              </p:cNvSpPr>
              <p:nvPr/>
            </p:nvSpPr>
            <p:spPr>
              <a:xfrm>
                <a:off x="5228590" y="2744039"/>
                <a:ext cx="137160" cy="137160"/>
              </a:xfrm>
              <a:prstGeom prst="sun">
                <a:avLst/>
              </a:prstGeom>
              <a:solidFill>
                <a:srgbClr val="3BFA24">
                  <a:alpha val="72000"/>
                </a:srgbClr>
              </a:solidFill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Arc 16"/>
            <p:cNvSpPr/>
            <p:nvPr/>
          </p:nvSpPr>
          <p:spPr>
            <a:xfrm rot="11400000">
              <a:off x="-2743874" y="2121703"/>
              <a:ext cx="16037163" cy="1005840"/>
            </a:xfrm>
            <a:prstGeom prst="arc">
              <a:avLst>
                <a:gd name="adj1" fmla="val 16200000"/>
                <a:gd name="adj2" fmla="val 20799199"/>
              </a:avLst>
            </a:prstGeom>
            <a:ln w="19050">
              <a:solidFill>
                <a:schemeClr val="accent2">
                  <a:lumMod val="7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2651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PLACIDI - NOCE - Arcidosso 2017</a:t>
            </a:r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14400" y="288000"/>
            <a:ext cx="7315200" cy="7315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0000FF"/>
                </a:solidFill>
                <a:latin typeface="Book Antiqua"/>
                <a:cs typeface="Book Antiqua"/>
              </a:rPr>
              <a:t>FEL-ICS PERFORMANCE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480389"/>
              </p:ext>
            </p:extLst>
          </p:nvPr>
        </p:nvGraphicFramePr>
        <p:xfrm>
          <a:off x="4800600" y="1168400"/>
          <a:ext cx="3962400" cy="5126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1524000"/>
              </a:tblGrid>
              <a:tr h="38633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e- bunch Energy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300 MeV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38633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e- bunch Charge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300 </a:t>
                      </a: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</a:rPr>
                        <a:t>pC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56972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e- bunch Peak Current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500 A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38633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Und. Saturation Length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~5 m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528066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Und. Period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20 mm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38633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UV Rep.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 Rate</a:t>
                      </a:r>
                      <a:endParaRPr lang="en-US" sz="16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100 kHz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38633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UV Energy/Wavelength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12 </a:t>
                      </a: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</a:rPr>
                        <a:t>eV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/103 nm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55194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UV Avg. Flux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2x10</a:t>
                      </a:r>
                      <a:r>
                        <a:rPr lang="en-US" sz="1600" b="1" baseline="30000" dirty="0" smtClean="0">
                          <a:solidFill>
                            <a:srgbClr val="FF0000"/>
                          </a:solidFill>
                        </a:rPr>
                        <a:t>19 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ph/s</a:t>
                      </a:r>
                      <a:endParaRPr lang="en-US" sz="1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38633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Gamma-ray Rep.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 Rate</a:t>
                      </a:r>
                      <a:endParaRPr lang="en-US" sz="16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90 kHz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38633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Gamma-ray Energy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~16 MeV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38633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Gamma-ray Avg. Flux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1.1x10</a:t>
                      </a:r>
                      <a:r>
                        <a:rPr lang="en-US" sz="1600" b="1" baseline="30000" dirty="0" smtClean="0">
                          <a:solidFill>
                            <a:srgbClr val="FF0000"/>
                          </a:solidFill>
                        </a:rPr>
                        <a:t>8 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ph/s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38633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FEL Peak Power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0.77 GW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40DF-C440-B54E-86F5-E84611CC3F1E}" type="datetime3">
              <a:rPr lang="en-US" smtClean="0"/>
              <a:t>27 September 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3C19-53F9-9F43-AEFF-D461FD7A6EBC}" type="slidenum">
              <a:rPr lang="en-US" smtClean="0"/>
              <a:t>21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58743" y="1828800"/>
            <a:ext cx="4237057" cy="3733800"/>
            <a:chOff x="258743" y="1828800"/>
            <a:chExt cx="4237057" cy="3733800"/>
          </a:xfrm>
        </p:grpSpPr>
        <p:sp>
          <p:nvSpPr>
            <p:cNvPr id="16" name="TextBox 15"/>
            <p:cNvSpPr txBox="1"/>
            <p:nvPr/>
          </p:nvSpPr>
          <p:spPr>
            <a:xfrm>
              <a:off x="258743" y="4977824"/>
              <a:ext cx="423705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FF"/>
                  </a:solidFill>
                </a:rPr>
                <a:t>Average gamma-ray scattered </a:t>
              </a:r>
              <a:r>
                <a:rPr lang="en-US" sz="1600" b="1" dirty="0">
                  <a:solidFill>
                    <a:srgbClr val="0000FF"/>
                  </a:solidFill>
                </a:rPr>
                <a:t>photon flux </a:t>
              </a:r>
              <a:r>
                <a:rPr lang="en-US" sz="1600" dirty="0" smtClean="0">
                  <a:solidFill>
                    <a:srgbClr val="0000FF"/>
                  </a:solidFill>
                </a:rPr>
                <a:t>and </a:t>
              </a:r>
            </a:p>
            <a:p>
              <a:r>
                <a:rPr lang="en-US" sz="1600" b="1" dirty="0" smtClean="0">
                  <a:solidFill>
                    <a:srgbClr val="0000FF"/>
                  </a:solidFill>
                </a:rPr>
                <a:t>FEL </a:t>
              </a:r>
              <a:r>
                <a:rPr lang="en-US" sz="1600" b="1" dirty="0">
                  <a:solidFill>
                    <a:srgbClr val="0000FF"/>
                  </a:solidFill>
                </a:rPr>
                <a:t>saturation length </a:t>
              </a:r>
              <a:r>
                <a:rPr lang="en-US" sz="1600" dirty="0" smtClean="0">
                  <a:solidFill>
                    <a:srgbClr val="0000FF"/>
                  </a:solidFill>
                </a:rPr>
                <a:t>vs</a:t>
              </a:r>
              <a:r>
                <a:rPr lang="en-US" sz="1600" dirty="0">
                  <a:solidFill>
                    <a:srgbClr val="0000FF"/>
                  </a:solidFill>
                </a:rPr>
                <a:t>. </a:t>
              </a:r>
              <a:r>
                <a:rPr lang="en-US" sz="1600" b="1" dirty="0" smtClean="0">
                  <a:solidFill>
                    <a:srgbClr val="0000FF"/>
                  </a:solidFill>
                </a:rPr>
                <a:t>e- </a:t>
              </a:r>
              <a:r>
                <a:rPr lang="en-US" sz="1600" b="1" dirty="0">
                  <a:solidFill>
                    <a:srgbClr val="0000FF"/>
                  </a:solidFill>
                </a:rPr>
                <a:t>bunch peak </a:t>
              </a:r>
              <a:r>
                <a:rPr lang="en-US" sz="1600" b="1" dirty="0" smtClean="0">
                  <a:solidFill>
                    <a:srgbClr val="0000FF"/>
                  </a:solidFill>
                </a:rPr>
                <a:t>current.</a:t>
              </a:r>
              <a:r>
                <a:rPr lang="en-US" sz="1600" dirty="0" smtClean="0">
                  <a:solidFill>
                    <a:srgbClr val="0000FF"/>
                  </a:solidFill>
                </a:rPr>
                <a:t> 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34340" y="1828800"/>
              <a:ext cx="4023360" cy="3017520"/>
              <a:chOff x="434340" y="1905000"/>
              <a:chExt cx="4023360" cy="3017520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434340" y="1905000"/>
                <a:ext cx="4023360" cy="3017520"/>
                <a:chOff x="383540" y="1905000"/>
                <a:chExt cx="4023360" cy="3017520"/>
              </a:xfrm>
            </p:grpSpPr>
            <p:pic>
              <p:nvPicPr>
                <p:cNvPr id="13" name="Picture 12"/>
                <p:cNvPicPr>
                  <a:picLocks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383540" y="1905000"/>
                  <a:ext cx="4023360" cy="3017520"/>
                </a:xfrm>
                <a:prstGeom prst="rect">
                  <a:avLst/>
                </a:prstGeom>
                <a:ln>
                  <a:noFill/>
                </a:ln>
                <a:extLst>
                  <a:ext uri="{FAA26D3D-D897-4be2-8F04-BA451C77F1D7}">
                    <ma14:placeholderFlag xmlns:ma14="http://schemas.microsoft.com/office/mac/drawingml/2011/main"/>
                  </a:ext>
                  <a:ext uri="{53640926-AAD7-44d8-BBD7-CCE9431645EC}">
                    <a14:shadowObscured xmlns="" xmlns:a14="http://schemas.microsoft.com/office/drawing/2010/main"/>
                  </a:ext>
                </a:extLst>
              </p:spPr>
            </p:pic>
            <p:cxnSp>
              <p:nvCxnSpPr>
                <p:cNvPr id="11" name="Straight Connector 10"/>
                <p:cNvCxnSpPr>
                  <a:cxnSpLocks noChangeAspect="1"/>
                </p:cNvCxnSpPr>
                <p:nvPr/>
              </p:nvCxnSpPr>
              <p:spPr>
                <a:xfrm rot="2700000">
                  <a:off x="2007689" y="3254124"/>
                  <a:ext cx="774497" cy="774497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Right Arrow 9"/>
                <p:cNvSpPr>
                  <a:spLocks/>
                </p:cNvSpPr>
                <p:nvPr/>
              </p:nvSpPr>
              <p:spPr>
                <a:xfrm rot="16200000">
                  <a:off x="2303776" y="4305300"/>
                  <a:ext cx="182880" cy="137160"/>
                </a:xfrm>
                <a:prstGeom prst="rightArrow">
                  <a:avLst/>
                </a:prstGeom>
                <a:solidFill>
                  <a:srgbClr val="3BFA24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>
                  <a:spLocks noChangeAspect="1"/>
                </p:cNvSpPr>
                <p:nvPr/>
              </p:nvSpPr>
              <p:spPr>
                <a:xfrm>
                  <a:off x="2349500" y="3156204"/>
                  <a:ext cx="82296" cy="822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>
                  <a:spLocks noChangeAspect="1"/>
                </p:cNvSpPr>
                <p:nvPr/>
              </p:nvSpPr>
              <p:spPr>
                <a:xfrm>
                  <a:off x="2349500" y="3822954"/>
                  <a:ext cx="82296" cy="822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1208156" y="2232223"/>
                <a:ext cx="27796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rgbClr val="0000FF"/>
                    </a:solidFill>
                  </a:rPr>
                  <a:t>Undulator</a:t>
                </a:r>
                <a:r>
                  <a:rPr lang="en-US" sz="14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1400" dirty="0">
                    <a:solidFill>
                      <a:srgbClr val="0000FF"/>
                    </a:solidFill>
                  </a:rPr>
                  <a:t>period length </a:t>
                </a:r>
                <a:r>
                  <a:rPr lang="en-US" sz="1400" dirty="0" err="1">
                    <a:solidFill>
                      <a:srgbClr val="0000FF"/>
                    </a:solidFill>
                  </a:rPr>
                  <a:t>λ</a:t>
                </a:r>
                <a:r>
                  <a:rPr lang="en-US" sz="1400" baseline="-25000" dirty="0" err="1">
                    <a:solidFill>
                      <a:srgbClr val="0000FF"/>
                    </a:solidFill>
                  </a:rPr>
                  <a:t>u</a:t>
                </a:r>
                <a:r>
                  <a:rPr lang="en-US" sz="1400" dirty="0">
                    <a:solidFill>
                      <a:srgbClr val="0000FF"/>
                    </a:solidFill>
                  </a:rPr>
                  <a:t>=20 mm</a:t>
                </a:r>
                <a:r>
                  <a:rPr lang="en-US" sz="1400" dirty="0" smtClean="0">
                    <a:solidFill>
                      <a:srgbClr val="0000FF"/>
                    </a:solidFill>
                  </a:rPr>
                  <a:t>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266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Times New Roman"/>
                <a:cs typeface="Times New Roman"/>
              </a:rPr>
              <a:t>Based on </a:t>
            </a:r>
            <a:r>
              <a:rPr lang="en-US"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Inverse Compton Scattering </a:t>
            </a:r>
            <a:r>
              <a:rPr lang="en-US" sz="1800" dirty="0">
                <a:solidFill>
                  <a:srgbClr val="0000FF"/>
                </a:solidFill>
                <a:latin typeface="Times New Roman"/>
                <a:cs typeface="Times New Roman"/>
              </a:rPr>
              <a:t>of a high intensity </a:t>
            </a:r>
            <a:r>
              <a:rPr lang="en-US"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UV beam </a:t>
            </a:r>
            <a:r>
              <a:rPr lang="en-US" sz="1800" dirty="0">
                <a:solidFill>
                  <a:srgbClr val="0000FF"/>
                </a:solidFill>
                <a:latin typeface="Times New Roman"/>
                <a:cs typeface="Times New Roman"/>
              </a:rPr>
              <a:t>generated</a:t>
            </a:r>
            <a:r>
              <a:rPr lang="en-US"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Times New Roman"/>
                <a:cs typeface="Times New Roman"/>
              </a:rPr>
              <a:t>in</a:t>
            </a:r>
            <a:r>
              <a:rPr lang="en-US"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Times New Roman"/>
                <a:cs typeface="Times New Roman"/>
              </a:rPr>
              <a:t>an</a:t>
            </a:r>
            <a:r>
              <a:rPr lang="en-US"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 FEL </a:t>
            </a:r>
            <a:r>
              <a:rPr lang="en-US" sz="1800" dirty="0">
                <a:solidFill>
                  <a:srgbClr val="0000FF"/>
                </a:solidFill>
                <a:latin typeface="Times New Roman"/>
                <a:cs typeface="Times New Roman"/>
              </a:rPr>
              <a:t>by</a:t>
            </a:r>
            <a:r>
              <a:rPr lang="en-US"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 the electron beam itself. </a:t>
            </a:r>
          </a:p>
          <a:p>
            <a:endParaRPr lang="en-US" sz="18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1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Synergy of three modern cutting-edge technologies.</a:t>
            </a:r>
          </a:p>
          <a:p>
            <a:pPr marL="0" indent="0">
              <a:buNone/>
            </a:pPr>
            <a:endParaRPr lang="en-US" sz="18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1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Strong </a:t>
            </a:r>
            <a:r>
              <a:rPr lang="en-US"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relationship between electron beam </a:t>
            </a:r>
            <a:r>
              <a:rPr lang="en-US" sz="1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and </a:t>
            </a:r>
            <a:r>
              <a:rPr lang="en-US"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scattered photons </a:t>
            </a:r>
            <a:r>
              <a:rPr lang="en-US" sz="1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energies 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results in a much </a:t>
            </a:r>
            <a:r>
              <a:rPr lang="en-US" sz="1800" dirty="0">
                <a:solidFill>
                  <a:srgbClr val="0000FF"/>
                </a:solidFill>
                <a:latin typeface="Times New Roman"/>
                <a:cs typeface="Times New Roman"/>
              </a:rPr>
              <a:t>more compact 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device than </a:t>
            </a:r>
            <a:r>
              <a:rPr lang="en-US" sz="1800" dirty="0">
                <a:solidFill>
                  <a:srgbClr val="0000FF"/>
                </a:solidFill>
                <a:latin typeface="Times New Roman"/>
                <a:cs typeface="Times New Roman"/>
              </a:rPr>
              <a:t>classic </a:t>
            </a:r>
            <a:r>
              <a:rPr lang="en-US" sz="1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SR-based 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photon sources.</a:t>
            </a:r>
          </a:p>
          <a:p>
            <a:pPr marL="0" indent="0">
              <a:buNone/>
            </a:pPr>
            <a:endParaRPr lang="en-US" sz="18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1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Simultaneous source of radiation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 same </a:t>
            </a:r>
            <a:r>
              <a:rPr lang="en-US" sz="1800" dirty="0">
                <a:solidFill>
                  <a:srgbClr val="0000FF"/>
                </a:solidFill>
                <a:latin typeface="Times New Roman"/>
                <a:cs typeface="Times New Roman"/>
              </a:rPr>
              <a:t>electron 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beam produces </a:t>
            </a:r>
            <a:r>
              <a:rPr lang="en-US" sz="1800" dirty="0">
                <a:solidFill>
                  <a:srgbClr val="0000FF"/>
                </a:solidFill>
                <a:latin typeface="Times New Roman"/>
                <a:cs typeface="Times New Roman"/>
              </a:rPr>
              <a:t>gamma-rays in the 10-20 MeV range and UV radiation in the 10–15 </a:t>
            </a:r>
            <a:r>
              <a:rPr lang="en-US" sz="1800" dirty="0" err="1">
                <a:solidFill>
                  <a:srgbClr val="0000FF"/>
                </a:solidFill>
                <a:latin typeface="Times New Roman"/>
                <a:cs typeface="Times New Roman"/>
              </a:rPr>
              <a:t>eV</a:t>
            </a:r>
            <a:r>
              <a:rPr lang="en-US" sz="18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range</a:t>
            </a:r>
            <a:r>
              <a:rPr lang="en-US" sz="1800" dirty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lang="en-US" sz="18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8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Industry, Security </a:t>
            </a:r>
            <a:r>
              <a:rPr lang="en-US" sz="1800" dirty="0">
                <a:solidFill>
                  <a:srgbClr val="0000FF"/>
                </a:solidFill>
                <a:latin typeface="Times New Roman"/>
                <a:cs typeface="Times New Roman"/>
              </a:rPr>
              <a:t>and</a:t>
            </a:r>
            <a:r>
              <a:rPr lang="en-US"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Museums 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can profit from </a:t>
            </a:r>
            <a:r>
              <a:rPr lang="en-US" sz="1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CT 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and</a:t>
            </a:r>
            <a:r>
              <a:rPr lang="en-US" sz="1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XPCT scans 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from a High-Energy, Monochromatic Source to record high </a:t>
            </a:r>
            <a:r>
              <a:rPr lang="en-US" sz="1800" dirty="0">
                <a:solidFill>
                  <a:srgbClr val="0000FF"/>
                </a:solidFill>
                <a:latin typeface="Times New Roman"/>
                <a:cs typeface="Times New Roman"/>
              </a:rPr>
              <a:t>quality </a:t>
            </a:r>
            <a:r>
              <a:rPr lang="en-US"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three-dimensional </a:t>
            </a:r>
            <a:r>
              <a:rPr lang="en-US" sz="1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imaging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. </a:t>
            </a:r>
            <a:endParaRPr lang="en-US" sz="18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C8EE-40D3-B044-9141-B7D1278C8C96}" type="datetime3">
              <a:rPr lang="en-US" smtClean="0"/>
              <a:t>27 September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PLACIDI - NOCE - Arcidosso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3C19-53F9-9F43-AEFF-D461FD7A6EBC}" type="slidenum">
              <a:rPr lang="en-US" smtClean="0"/>
              <a:t>22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288000"/>
            <a:ext cx="7315200" cy="7315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0000FF"/>
                </a:solidFill>
                <a:latin typeface="Book Antiqua"/>
                <a:cs typeface="Book Antiqua"/>
              </a:rPr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200828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12000" y="2133600"/>
            <a:ext cx="7920000" cy="90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>
                <a:solidFill>
                  <a:srgbClr val="0000FF"/>
                </a:solidFill>
                <a:latin typeface="Book Antiqua"/>
                <a:cs typeface="Book Antiqua"/>
              </a:rPr>
              <a:t>A</a:t>
            </a:r>
            <a:r>
              <a:rPr lang="en-US" sz="2800" b="1" i="1" dirty="0">
                <a:solidFill>
                  <a:srgbClr val="0000FF"/>
                </a:solidFill>
                <a:latin typeface="Book Antiqua"/>
                <a:cs typeface="Book Antiqua"/>
              </a:rPr>
              <a:t> Project </a:t>
            </a:r>
            <a:r>
              <a:rPr lang="en-US" sz="2800" i="1" dirty="0">
                <a:solidFill>
                  <a:srgbClr val="0000FF"/>
                </a:solidFill>
                <a:latin typeface="Book Antiqua"/>
                <a:cs typeface="Book Antiqua"/>
              </a:rPr>
              <a:t>is a </a:t>
            </a:r>
            <a:r>
              <a:rPr lang="en-US" sz="2800" b="1" i="1" dirty="0">
                <a:solidFill>
                  <a:srgbClr val="0000FF"/>
                </a:solidFill>
                <a:latin typeface="Book Antiqua"/>
                <a:cs typeface="Book Antiqua"/>
              </a:rPr>
              <a:t>Dream </a:t>
            </a:r>
            <a:r>
              <a:rPr lang="en-US" sz="2800" i="1" dirty="0">
                <a:solidFill>
                  <a:srgbClr val="0000FF"/>
                </a:solidFill>
                <a:latin typeface="Book Antiqua"/>
                <a:cs typeface="Book Antiqua"/>
              </a:rPr>
              <a:t>with a </a:t>
            </a:r>
            <a:r>
              <a:rPr lang="en-US" sz="2800" b="1" i="1" dirty="0">
                <a:solidFill>
                  <a:srgbClr val="0000FF"/>
                </a:solidFill>
                <a:latin typeface="Book Antiqua"/>
                <a:cs typeface="Book Antiqua"/>
              </a:rPr>
              <a:t>Deadline</a:t>
            </a: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1791373" y="3810000"/>
            <a:ext cx="5574627" cy="461665"/>
          </a:xfrm>
          <a:prstGeom prst="rect">
            <a:avLst/>
          </a:prstGeom>
          <a:solidFill>
            <a:srgbClr val="0000FF"/>
          </a:solidFill>
        </p:spPr>
        <p:txBody>
          <a:bodyPr wrap="none" rIns="72000" rtlCol="0" anchor="ctr" anchorCtr="1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Apple Chancery"/>
                <a:cs typeface="Apple Chancery"/>
              </a:rPr>
              <a:t>THANKS FOR YOUR ATTENTION</a:t>
            </a:r>
            <a:endParaRPr lang="en-US" sz="2400" b="1" dirty="0">
              <a:solidFill>
                <a:srgbClr val="FFFF00"/>
              </a:solidFill>
              <a:latin typeface="Apple Chancery"/>
              <a:cs typeface="Apple Chancery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PLACIDI - NOCE - Arcidosso 2017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19C3-1625-B846-8C4D-98F3E0379AA5}" type="datetime3">
              <a:rPr lang="en-US" smtClean="0"/>
              <a:t>27 September 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3C19-53F9-9F43-AEFF-D461FD7A6E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2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45640"/>
            <a:ext cx="8229600" cy="3312160"/>
          </a:xfrm>
        </p:spPr>
        <p:txBody>
          <a:bodyPr>
            <a:normAutofit/>
          </a:bodyPr>
          <a:lstStyle/>
          <a:p>
            <a:r>
              <a:rPr lang="en-US" sz="1800" b="1" i="1" dirty="0" smtClean="0">
                <a:solidFill>
                  <a:srgbClr val="C00000"/>
                </a:solidFill>
              </a:rPr>
              <a:t>CALIBRATION OF EXISTING X-RAY INSTRUMENTATION (LLNL)</a:t>
            </a:r>
          </a:p>
          <a:p>
            <a:endParaRPr lang="en-US" sz="1800" b="1" i="1" dirty="0">
              <a:solidFill>
                <a:srgbClr val="0000FF"/>
              </a:solidFill>
            </a:endParaRPr>
          </a:p>
          <a:p>
            <a:r>
              <a:rPr lang="en-US" sz="1800" b="1" i="1" dirty="0" smtClean="0">
                <a:solidFill>
                  <a:srgbClr val="C00000"/>
                </a:solidFill>
              </a:rPr>
              <a:t>HOMELAND SECURITY</a:t>
            </a:r>
          </a:p>
          <a:p>
            <a:pPr lvl="1"/>
            <a:r>
              <a:rPr lang="en-US" sz="1400" b="1" i="1" dirty="0">
                <a:solidFill>
                  <a:srgbClr val="0000FF"/>
                </a:solidFill>
              </a:rPr>
              <a:t>INSPECTION OF ILLEGAL </a:t>
            </a:r>
            <a:r>
              <a:rPr lang="en-US" sz="1400" b="1" i="1" dirty="0" smtClean="0">
                <a:solidFill>
                  <a:srgbClr val="0000FF"/>
                </a:solidFill>
              </a:rPr>
              <a:t>CARGOS</a:t>
            </a:r>
          </a:p>
          <a:p>
            <a:pPr lvl="1"/>
            <a:r>
              <a:rPr lang="en-US" sz="1400" b="1" i="1" dirty="0">
                <a:solidFill>
                  <a:srgbClr val="0000FF"/>
                </a:solidFill>
              </a:rPr>
              <a:t>DETECTION OF CONCEALED NUCLEAR </a:t>
            </a:r>
            <a:r>
              <a:rPr lang="en-US" sz="1400" b="1" i="1" dirty="0" smtClean="0">
                <a:solidFill>
                  <a:srgbClr val="0000FF"/>
                </a:solidFill>
              </a:rPr>
              <a:t>MATERIALS</a:t>
            </a:r>
          </a:p>
          <a:p>
            <a:pPr lvl="1"/>
            <a:r>
              <a:rPr lang="en-US" sz="1400" b="1" i="1" dirty="0" smtClean="0">
                <a:solidFill>
                  <a:srgbClr val="0000FF"/>
                </a:solidFill>
              </a:rPr>
              <a:t>GAUGING </a:t>
            </a:r>
            <a:r>
              <a:rPr lang="en-US" sz="1400" b="1" i="1" dirty="0">
                <a:solidFill>
                  <a:srgbClr val="0000FF"/>
                </a:solidFill>
              </a:rPr>
              <a:t>RADIOLOGICAL / </a:t>
            </a:r>
            <a:r>
              <a:rPr lang="en-US" sz="1400" b="1" i="1" dirty="0" smtClean="0">
                <a:solidFill>
                  <a:srgbClr val="0000FF"/>
                </a:solidFill>
              </a:rPr>
              <a:t>NUCLEAR THREATS</a:t>
            </a:r>
          </a:p>
          <a:p>
            <a:pPr marL="0" indent="0">
              <a:buNone/>
            </a:pPr>
            <a:endParaRPr lang="en-US" sz="1800" b="1" i="1" dirty="0" smtClean="0">
              <a:solidFill>
                <a:srgbClr val="0000FF"/>
              </a:solidFill>
            </a:endParaRPr>
          </a:p>
          <a:p>
            <a:r>
              <a:rPr lang="en-US" sz="1800" b="1" i="1" dirty="0" smtClean="0">
                <a:solidFill>
                  <a:srgbClr val="C00000"/>
                </a:solidFill>
              </a:rPr>
              <a:t>INDUSTRIAL QUALITY CONTROLS</a:t>
            </a:r>
          </a:p>
          <a:p>
            <a:pPr marL="0" indent="0">
              <a:buNone/>
            </a:pPr>
            <a:endParaRPr lang="en-US" sz="1800" b="1" i="1" dirty="0">
              <a:solidFill>
                <a:srgbClr val="0000FF"/>
              </a:solidFill>
            </a:endParaRPr>
          </a:p>
          <a:p>
            <a:r>
              <a:rPr lang="en-US" sz="1800" b="1" i="1" dirty="0" smtClean="0">
                <a:solidFill>
                  <a:srgbClr val="2FC41D"/>
                </a:solidFill>
              </a:rPr>
              <a:t>CULTURAL HERITAGE PRESERVATION AND ARCHAELOGICAL STUDIES</a:t>
            </a:r>
            <a:endParaRPr lang="en-US" sz="1800" dirty="0" smtClean="0">
              <a:solidFill>
                <a:srgbClr val="2FC41D"/>
              </a:solidFill>
            </a:endParaRP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C8EE-40D3-B044-9141-B7D1278C8C96}" type="datetime3">
              <a:rPr lang="en-US" smtClean="0"/>
              <a:t>27 September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PLACIDI - NOCE - Arcidosso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3C19-53F9-9F43-AEFF-D461FD7A6EBC}" type="slidenum">
              <a:rPr lang="en-US" smtClean="0"/>
              <a:t>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502920"/>
            <a:ext cx="7315200" cy="7315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0000FF"/>
                </a:solidFill>
                <a:latin typeface="Book Antiqua"/>
                <a:cs typeface="Book Antiqua"/>
              </a:rPr>
              <a:t>TRENDS IN HIGH ENERGY X-RAY BEAMS APPLICATIONS</a:t>
            </a:r>
          </a:p>
        </p:txBody>
      </p:sp>
    </p:spTree>
    <p:extLst>
      <p:ext uri="{BB962C8B-B14F-4D97-AF65-F5344CB8AC3E}">
        <p14:creationId xmlns:p14="http://schemas.microsoft.com/office/powerpoint/2010/main" val="85872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1800" b="1" i="1" dirty="0" smtClean="0">
                <a:solidFill>
                  <a:srgbClr val="0000FF"/>
                </a:solidFill>
              </a:rPr>
              <a:t>CULTURAL HERITAGE PRESERVATION</a:t>
            </a:r>
            <a:endParaRPr lang="en-US" sz="1800" b="1" i="1" dirty="0">
              <a:solidFill>
                <a:srgbClr val="0000FF"/>
              </a:solidFill>
            </a:endParaRPr>
          </a:p>
          <a:p>
            <a:r>
              <a:rPr lang="en-US" sz="1800" b="1" i="1" dirty="0" smtClean="0">
                <a:solidFill>
                  <a:srgbClr val="0000FF"/>
                </a:solidFill>
              </a:rPr>
              <a:t>ARCHAEOLOGICAL RECOVERY and RESTORATION </a:t>
            </a:r>
          </a:p>
          <a:p>
            <a:endParaRPr lang="en-US" sz="2000" b="1" i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000" b="1" i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000" b="1" i="1" dirty="0">
              <a:solidFill>
                <a:srgbClr val="0000FF"/>
              </a:solidFill>
            </a:endParaRPr>
          </a:p>
          <a:p>
            <a:endParaRPr lang="en-US" sz="2000" b="1" dirty="0" smtClean="0">
              <a:solidFill>
                <a:srgbClr val="0000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14400" y="487680"/>
            <a:ext cx="7315200" cy="7315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0000FF"/>
                </a:solidFill>
                <a:latin typeface="Book Antiqua"/>
                <a:cs typeface="Book Antiqua"/>
              </a:rPr>
              <a:t>INITIAL MOTIVATION</a:t>
            </a:r>
            <a:endParaRPr lang="en-US" sz="1800" b="1" dirty="0" smtClean="0">
              <a:solidFill>
                <a:srgbClr val="FF0000"/>
              </a:solidFill>
              <a:latin typeface="Book Antiqua"/>
              <a:cs typeface="Book Antiqua"/>
            </a:endParaRPr>
          </a:p>
          <a:p>
            <a:pPr algn="r"/>
            <a:r>
              <a:rPr lang="en-US" sz="1400" b="1" dirty="0">
                <a:solidFill>
                  <a:srgbClr val="0000FF"/>
                </a:solidFill>
                <a:latin typeface="Book Antiqua" charset="0"/>
              </a:rPr>
              <a:t>Courtesy: </a:t>
            </a:r>
            <a:r>
              <a:rPr lang="en-US" sz="1400" i="1" dirty="0" err="1">
                <a:solidFill>
                  <a:srgbClr val="0000FF"/>
                </a:solidFill>
              </a:rPr>
              <a:t>Museo</a:t>
            </a:r>
            <a:r>
              <a:rPr lang="en-US" sz="1400" i="1" dirty="0">
                <a:solidFill>
                  <a:srgbClr val="0000FF"/>
                </a:solidFill>
              </a:rPr>
              <a:t> </a:t>
            </a:r>
            <a:r>
              <a:rPr lang="en-US" sz="1400" i="1" dirty="0" err="1">
                <a:solidFill>
                  <a:srgbClr val="0000FF"/>
                </a:solidFill>
              </a:rPr>
              <a:t>Civico</a:t>
            </a:r>
            <a:r>
              <a:rPr lang="en-US" sz="1400" i="1" dirty="0">
                <a:solidFill>
                  <a:srgbClr val="0000FF"/>
                </a:solidFill>
              </a:rPr>
              <a:t> </a:t>
            </a:r>
            <a:r>
              <a:rPr lang="en-US" sz="1400" i="1" dirty="0" err="1">
                <a:solidFill>
                  <a:srgbClr val="0000FF"/>
                </a:solidFill>
              </a:rPr>
              <a:t>Archeologico</a:t>
            </a:r>
            <a:r>
              <a:rPr lang="en-US" sz="1400" i="1" dirty="0">
                <a:solidFill>
                  <a:srgbClr val="0000FF"/>
                </a:solidFill>
              </a:rPr>
              <a:t>, </a:t>
            </a:r>
            <a:r>
              <a:rPr lang="en-US" sz="1400" i="1" dirty="0" smtClean="0">
                <a:solidFill>
                  <a:srgbClr val="0000FF"/>
                </a:solidFill>
              </a:rPr>
              <a:t>Bologna</a:t>
            </a:r>
            <a:endParaRPr lang="it-IT" sz="1400" i="1" dirty="0">
              <a:solidFill>
                <a:srgbClr val="0000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M. PLACIDI - NOCE - </a:t>
            </a:r>
            <a:r>
              <a:rPr lang="en-US" dirty="0" err="1" smtClean="0"/>
              <a:t>Arcidosso</a:t>
            </a:r>
            <a:r>
              <a:rPr lang="en-US" dirty="0" smtClean="0"/>
              <a:t> 2017</a:t>
            </a:r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951547" y="2292667"/>
            <a:ext cx="2706053" cy="3803333"/>
            <a:chOff x="-239887" y="244475"/>
            <a:chExt cx="3006725" cy="4225925"/>
          </a:xfrm>
        </p:grpSpPr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9887" y="244475"/>
              <a:ext cx="3006725" cy="422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1" descr="fig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2889" y="3208867"/>
              <a:ext cx="779463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EF50-B8C3-8C44-95F3-F745E3588427}" type="datetime3">
              <a:rPr lang="en-US" smtClean="0"/>
              <a:t>27 September 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3C19-53F9-9F43-AEFF-D461FD7A6EBC}" type="slidenum">
              <a:rPr lang="en-US" smtClean="0"/>
              <a:t>4</a:t>
            </a:fld>
            <a:endParaRPr lang="en-US"/>
          </a:p>
        </p:txBody>
      </p:sp>
      <p:pic>
        <p:nvPicPr>
          <p:cNvPr id="5" name="cat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53925" y="2356534"/>
            <a:ext cx="3799475" cy="36632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9600" y="2373868"/>
            <a:ext cx="2682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BFA24"/>
                </a:solidFill>
              </a:rPr>
              <a:t>A real cat skeleton inside…</a:t>
            </a:r>
            <a:endParaRPr lang="en-US" dirty="0">
              <a:solidFill>
                <a:srgbClr val="3BFA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19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565400" y="2514600"/>
            <a:ext cx="4038600" cy="2819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r>
              <a:rPr lang="en-US"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FRAGILE</a:t>
            </a:r>
          </a:p>
          <a:p>
            <a:endParaRPr lang="en-US" sz="18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sz="1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HIGH DENSITY</a:t>
            </a:r>
          </a:p>
          <a:p>
            <a:endParaRPr lang="en-US" sz="1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sz="1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DIFFICULT TRANSPORTATION</a:t>
            </a:r>
          </a:p>
          <a:p>
            <a:endParaRPr lang="en-US" sz="1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sz="1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IMMOVABLE</a:t>
            </a:r>
            <a:endParaRPr lang="en-US" sz="1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A587-312E-5446-BDAB-526DBC3EC231}" type="datetime3">
              <a:rPr lang="en-US" smtClean="0"/>
              <a:t>27 September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PLACIDI - NOCE - Arcidosso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3C19-53F9-9F43-AEFF-D461FD7A6EBC}" type="slidenum">
              <a:rPr lang="en-US" smtClean="0"/>
              <a:t>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502920"/>
            <a:ext cx="7315200" cy="7315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0000FF"/>
                </a:solidFill>
                <a:latin typeface="Book Antiqua"/>
                <a:cs typeface="Book Antiqua"/>
              </a:rPr>
              <a:t> CULTURAL HERITAGE ASSETS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40319" y="1600200"/>
            <a:ext cx="5258796" cy="400110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MANY EXHIBIT DEMANDING CHARACTERISTICS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2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>
          <a:xfrm>
            <a:off x="831273" y="1928162"/>
            <a:ext cx="7481455" cy="411451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A587-312E-5446-BDAB-526DBC3EC231}" type="datetime3">
              <a:rPr lang="en-US" smtClean="0"/>
              <a:t>27 September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PLACIDI - NOCE - Arcidosso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3C19-53F9-9F43-AEFF-D461FD7A6EBC}" type="slidenum">
              <a:rPr lang="en-US" smtClean="0"/>
              <a:t>6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502920"/>
            <a:ext cx="7315200" cy="7315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0000FF"/>
                </a:solidFill>
                <a:latin typeface="Book Antiqua"/>
                <a:cs typeface="Book Antiqua"/>
              </a:rPr>
              <a:t>UV FLUORESCENCE IMAGING</a:t>
            </a:r>
          </a:p>
          <a:p>
            <a:pPr algn="r"/>
            <a:r>
              <a:rPr lang="en-US" sz="1500" b="1" dirty="0">
                <a:solidFill>
                  <a:srgbClr val="0000FF"/>
                </a:solidFill>
                <a:latin typeface="Book Antiqua" charset="0"/>
              </a:rPr>
              <a:t>Courtesy: </a:t>
            </a:r>
            <a:r>
              <a:rPr lang="en-US" sz="1500" i="1" dirty="0" smtClean="0">
                <a:solidFill>
                  <a:srgbClr val="0000FF"/>
                </a:solidFill>
              </a:rPr>
              <a:t>PHOTOEVOLUTION and F. CASALI</a:t>
            </a:r>
            <a:endParaRPr lang="it-IT" sz="1500" i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1295400"/>
            <a:ext cx="2454518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ANCIENT MANUSCRIPTS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0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C8EE-40D3-B044-9141-B7D1278C8C96}" type="datetime3">
              <a:rPr lang="en-US" smtClean="0"/>
              <a:t>27 September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PLACIDI - NOCE - Arcidosso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3C19-53F9-9F43-AEFF-D461FD7A6EBC}" type="slidenum">
              <a:rPr lang="en-US" smtClean="0"/>
              <a:t>7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14400" y="487680"/>
            <a:ext cx="7315200" cy="7315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0000FF"/>
                </a:solidFill>
                <a:latin typeface="Book Antiqua"/>
                <a:cs typeface="Book Antiqua"/>
              </a:rPr>
              <a:t>READING ANCIENT MANUSCRIPTS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Book Antiqua"/>
                <a:cs typeface="Book Antiqua"/>
              </a:rPr>
              <a:t>WITHOUT OPENING THEM</a:t>
            </a:r>
          </a:p>
        </p:txBody>
      </p:sp>
      <p:pic>
        <p:nvPicPr>
          <p:cNvPr id="12" name="Picture 11" descr="Herculanean_Rolls_-_Papyrus_157-1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719498"/>
            <a:ext cx="2479773" cy="43003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0400" y="2438400"/>
            <a:ext cx="4554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More </a:t>
            </a:r>
            <a:r>
              <a:rPr lang="en-US" dirty="0">
                <a:solidFill>
                  <a:srgbClr val="FF0000"/>
                </a:solidFill>
              </a:rPr>
              <a:t>than1800 papyri carbonized during the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AD </a:t>
            </a:r>
            <a:r>
              <a:rPr lang="en-US" dirty="0">
                <a:solidFill>
                  <a:srgbClr val="FF0000"/>
                </a:solidFill>
              </a:rPr>
              <a:t>79 Mount </a:t>
            </a:r>
            <a:r>
              <a:rPr lang="en-US" dirty="0" err="1">
                <a:solidFill>
                  <a:srgbClr val="FF0000"/>
                </a:solidFill>
              </a:rPr>
              <a:t>Vesuvio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eruption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338155"/>
            <a:ext cx="5146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Initial </a:t>
            </a:r>
            <a:r>
              <a:rPr lang="en-US" sz="1600" b="1" dirty="0" smtClean="0">
                <a:solidFill>
                  <a:srgbClr val="0000FF"/>
                </a:solidFill>
              </a:rPr>
              <a:t>invasive</a:t>
            </a:r>
            <a:r>
              <a:rPr lang="en-US" sz="1600" dirty="0" smtClean="0">
                <a:solidFill>
                  <a:srgbClr val="0000FF"/>
                </a:solidFill>
              </a:rPr>
              <a:t> approaches: </a:t>
            </a:r>
            <a:r>
              <a:rPr lang="en-US" sz="1600" dirty="0" smtClean="0">
                <a:solidFill>
                  <a:srgbClr val="FF0000"/>
                </a:solidFill>
              </a:rPr>
              <a:t>rolls destroyed, ink disappeared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719155"/>
            <a:ext cx="48419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Non-invasive</a:t>
            </a:r>
            <a:r>
              <a:rPr lang="en-US" sz="1600" dirty="0" smtClean="0">
                <a:solidFill>
                  <a:srgbClr val="0000FF"/>
                </a:solidFill>
              </a:rPr>
              <a:t>: X-Ray Phase Contrast Tomography (</a:t>
            </a:r>
            <a:r>
              <a:rPr lang="en-US" sz="1600" b="1" dirty="0" smtClean="0">
                <a:solidFill>
                  <a:srgbClr val="0000FF"/>
                </a:solidFill>
              </a:rPr>
              <a:t>XPCT</a:t>
            </a:r>
            <a:r>
              <a:rPr lang="en-US" sz="16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(Prof. V. </a:t>
            </a:r>
            <a:r>
              <a:rPr lang="en-US" sz="1600" dirty="0" err="1" smtClean="0">
                <a:solidFill>
                  <a:srgbClr val="0000FF"/>
                </a:solidFill>
              </a:rPr>
              <a:t>Mocella</a:t>
            </a:r>
            <a:r>
              <a:rPr lang="en-US" sz="1600" dirty="0" smtClean="0">
                <a:solidFill>
                  <a:srgbClr val="0000FF"/>
                </a:solidFill>
              </a:rPr>
              <a:t> / CNR-IMM /CEA Grenoble)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1295400"/>
            <a:ext cx="2723118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HERCULANEUM ROLLS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2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14400" y="288000"/>
            <a:ext cx="7315200" cy="7315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0000FF"/>
                </a:solidFill>
                <a:latin typeface="Book Antiqua"/>
                <a:cs typeface="Book Antiqua"/>
              </a:rPr>
              <a:t>SOIL BLOCKS</a:t>
            </a:r>
          </a:p>
          <a:p>
            <a:pPr algn="r"/>
            <a:r>
              <a:rPr lang="en-US" sz="1400" b="1" dirty="0" smtClean="0">
                <a:solidFill>
                  <a:srgbClr val="0000FF"/>
                </a:solidFill>
                <a:latin typeface="Book Antiqua"/>
                <a:cs typeface="Book Antiqua"/>
              </a:rPr>
              <a:t>A. Re </a:t>
            </a:r>
            <a:r>
              <a:rPr lang="en-US" sz="1400" i="1" dirty="0" smtClean="0">
                <a:solidFill>
                  <a:srgbClr val="0000FF"/>
                </a:solidFill>
                <a:latin typeface="Book Antiqua"/>
                <a:cs typeface="Book Antiqua"/>
              </a:rPr>
              <a:t>et al.</a:t>
            </a:r>
            <a:r>
              <a:rPr lang="en-US" sz="1400" b="1" i="1" dirty="0" smtClean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lang="en-US" sz="1400" i="1" dirty="0" smtClean="0">
                <a:solidFill>
                  <a:srgbClr val="0000FF"/>
                </a:solidFill>
                <a:latin typeface="Book Antiqua"/>
                <a:cs typeface="Book Antiqua"/>
              </a:rPr>
              <a:t>Heritage Science (2015) 3:4</a:t>
            </a:r>
            <a:endParaRPr lang="en-US" sz="1400" i="1" dirty="0">
              <a:solidFill>
                <a:srgbClr val="FF0000"/>
              </a:solidFill>
            </a:endParaRPr>
          </a:p>
        </p:txBody>
      </p:sp>
      <p:pic>
        <p:nvPicPr>
          <p:cNvPr id="6" name="Picture 5" descr="Soil Block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81225"/>
            <a:ext cx="7448550" cy="4143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64870" y="1639669"/>
            <a:ext cx="3459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ecropolis of Villa </a:t>
            </a:r>
            <a:r>
              <a:rPr lang="en-US" dirty="0" err="1" smtClean="0">
                <a:solidFill>
                  <a:srgbClr val="0000FF"/>
                </a:solidFill>
              </a:rPr>
              <a:t>Alfonsina</a:t>
            </a:r>
            <a:r>
              <a:rPr lang="en-US" dirty="0" smtClean="0">
                <a:solidFill>
                  <a:srgbClr val="0000FF"/>
                </a:solidFill>
              </a:rPr>
              <a:t>, Chieti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robably VI-IV century BC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PLACIDI - NOCE - Arcidosso 2017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1112-86E7-704B-899D-C5AF1CA8381A}" type="datetime3">
              <a:rPr lang="en-US" smtClean="0"/>
              <a:t>27 September 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3C19-53F9-9F43-AEFF-D461FD7A6EBC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16574" y="1143000"/>
            <a:ext cx="1265026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SOIL BLOCK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85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C8EE-40D3-B044-9141-B7D1278C8C96}" type="datetime3">
              <a:rPr lang="en-US" smtClean="0"/>
              <a:t>27 September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PLACIDI - NOCE - Arcidosso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3C19-53F9-9F43-AEFF-D461FD7A6EBC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789" y="2362200"/>
            <a:ext cx="3906982" cy="326233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14400" y="487680"/>
            <a:ext cx="7315200" cy="7315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0000FF"/>
                </a:solidFill>
                <a:latin typeface="Book Antiqua"/>
                <a:cs typeface="Book Antiqua"/>
              </a:rPr>
              <a:t>OSTUNI “MOTHER”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0286" y="1295400"/>
            <a:ext cx="58560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Discovered: 1991 (</a:t>
            </a:r>
            <a:r>
              <a:rPr lang="en-US" b="1" dirty="0" smtClean="0">
                <a:solidFill>
                  <a:srgbClr val="0000FF"/>
                </a:solidFill>
              </a:rPr>
              <a:t>Prof. D. Coppola </a:t>
            </a:r>
            <a:r>
              <a:rPr lang="en-US" dirty="0" smtClean="0">
                <a:solidFill>
                  <a:srgbClr val="0000FF"/>
                </a:solidFill>
              </a:rPr>
              <a:t>/ Tor </a:t>
            </a:r>
            <a:r>
              <a:rPr lang="en-US" dirty="0" err="1" smtClean="0">
                <a:solidFill>
                  <a:srgbClr val="0000FF"/>
                </a:solidFill>
              </a:rPr>
              <a:t>Vergata</a:t>
            </a:r>
            <a:r>
              <a:rPr lang="en-US" dirty="0" smtClean="0">
                <a:solidFill>
                  <a:srgbClr val="0000FF"/>
                </a:solidFill>
              </a:rPr>
              <a:t> University)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Visible: Parco S. Maria di </a:t>
            </a:r>
            <a:r>
              <a:rPr lang="en-US" dirty="0" err="1" smtClean="0">
                <a:solidFill>
                  <a:srgbClr val="0000FF"/>
                </a:solidFill>
              </a:rPr>
              <a:t>Agnano</a:t>
            </a:r>
            <a:r>
              <a:rPr lang="en-US" dirty="0" smtClean="0">
                <a:solidFill>
                  <a:srgbClr val="0000FF"/>
                </a:solidFill>
              </a:rPr>
              <a:t> / Salento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Dated ~28.000 years / </a:t>
            </a:r>
            <a:r>
              <a:rPr lang="en-US" dirty="0" err="1" smtClean="0">
                <a:solidFill>
                  <a:srgbClr val="0000FF"/>
                </a:solidFill>
              </a:rPr>
              <a:t>pleistocenic</a:t>
            </a:r>
            <a:r>
              <a:rPr lang="en-US" dirty="0" smtClean="0">
                <a:solidFill>
                  <a:srgbClr val="0000FF"/>
                </a:solidFill>
              </a:rPr>
              <a:t> era (Leipzig University)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 rot="14340000">
            <a:off x="3362951" y="4297680"/>
            <a:ext cx="798022" cy="1097280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5761" y="5650468"/>
            <a:ext cx="8134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Studies on transportable fragments performed at </a:t>
            </a:r>
            <a:r>
              <a:rPr lang="en-US" dirty="0" err="1" smtClean="0">
                <a:solidFill>
                  <a:srgbClr val="0000FF"/>
                </a:solidFill>
              </a:rPr>
              <a:t>Sincrotrone</a:t>
            </a:r>
            <a:r>
              <a:rPr lang="en-US" dirty="0" smtClean="0">
                <a:solidFill>
                  <a:srgbClr val="0000FF"/>
                </a:solidFill>
              </a:rPr>
              <a:t> Trieste / </a:t>
            </a:r>
            <a:r>
              <a:rPr lang="en-US" b="1" dirty="0" smtClean="0">
                <a:solidFill>
                  <a:srgbClr val="0000FF"/>
                </a:solidFill>
              </a:rPr>
              <a:t>Linea </a:t>
            </a:r>
            <a:r>
              <a:rPr lang="en-US" b="1" dirty="0" err="1" smtClean="0">
                <a:solidFill>
                  <a:srgbClr val="0000FF"/>
                </a:solidFill>
              </a:rPr>
              <a:t>Syrmep</a:t>
            </a:r>
            <a:endParaRPr lang="en-US" b="1" dirty="0" smtClean="0">
              <a:solidFill>
                <a:srgbClr val="0000FF"/>
              </a:solidFill>
            </a:endParaRP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Credit: </a:t>
            </a:r>
            <a:r>
              <a:rPr lang="en-US" dirty="0" smtClean="0">
                <a:solidFill>
                  <a:srgbClr val="0000FF"/>
                </a:solidFill>
              </a:rPr>
              <a:t>Lucia Mancini, </a:t>
            </a:r>
            <a:r>
              <a:rPr lang="en-US" dirty="0" err="1" smtClean="0">
                <a:solidFill>
                  <a:srgbClr val="0000FF"/>
                </a:solidFill>
              </a:rPr>
              <a:t>Giuliana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Tromba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94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FF0000"/>
          </a:solidFill>
          <a:prstDash val="solid"/>
          <a:headEnd type="triangle" w="lg" len="med"/>
          <a:tailEnd type="triangle" w="lg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165030</TotalTime>
  <Words>1249</Words>
  <Application>Microsoft Macintosh PowerPoint</Application>
  <PresentationFormat>On-screen Show (4:3)</PresentationFormat>
  <Paragraphs>341</Paragraphs>
  <Slides>23</Slides>
  <Notes>7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Apple Chancery</vt:lpstr>
      <vt:lpstr>Arial</vt:lpstr>
      <vt:lpstr>Book Antiqua</vt:lpstr>
      <vt:lpstr>Calibri</vt:lpstr>
      <vt:lpstr>Times New Roman</vt:lpstr>
      <vt:lpstr>Wingdings</vt:lpstr>
      <vt:lpstr>Office Theme</vt:lpstr>
      <vt:lpstr>Equation</vt:lpstr>
      <vt:lpstr>A Compact FEL-Driven  Inverse Compton Scattering  High-Energy Gamma Ray Source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INVERSE COMPTON SCATTERING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Massimo Placidi</dc:creator>
  <cp:lastModifiedBy>Microsoft Office User</cp:lastModifiedBy>
  <cp:revision>1426</cp:revision>
  <dcterms:created xsi:type="dcterms:W3CDTF">2015-04-30T15:11:32Z</dcterms:created>
  <dcterms:modified xsi:type="dcterms:W3CDTF">2017-09-27T12:34:44Z</dcterms:modified>
</cp:coreProperties>
</file>